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12" r:id="rId2"/>
    <p:sldId id="338" r:id="rId3"/>
    <p:sldId id="313" r:id="rId4"/>
    <p:sldId id="256" r:id="rId5"/>
    <p:sldId id="258" r:id="rId6"/>
    <p:sldId id="320" r:id="rId7"/>
    <p:sldId id="291" r:id="rId8"/>
    <p:sldId id="259" r:id="rId9"/>
    <p:sldId id="321" r:id="rId10"/>
    <p:sldId id="294" r:id="rId11"/>
    <p:sldId id="292" r:id="rId12"/>
    <p:sldId id="293" r:id="rId13"/>
    <p:sldId id="268" r:id="rId14"/>
    <p:sldId id="270" r:id="rId15"/>
    <p:sldId id="269" r:id="rId16"/>
    <p:sldId id="267" r:id="rId17"/>
    <p:sldId id="272" r:id="rId18"/>
    <p:sldId id="310" r:id="rId19"/>
    <p:sldId id="273" r:id="rId20"/>
    <p:sldId id="288" r:id="rId21"/>
    <p:sldId id="287" r:id="rId22"/>
    <p:sldId id="286" r:id="rId23"/>
    <p:sldId id="307" r:id="rId24"/>
    <p:sldId id="274" r:id="rId25"/>
    <p:sldId id="276" r:id="rId26"/>
    <p:sldId id="289" r:id="rId27"/>
    <p:sldId id="290" r:id="rId28"/>
    <p:sldId id="278" r:id="rId29"/>
    <p:sldId id="301" r:id="rId30"/>
    <p:sldId id="296" r:id="rId31"/>
    <p:sldId id="297" r:id="rId32"/>
    <p:sldId id="298" r:id="rId33"/>
    <p:sldId id="300" r:id="rId34"/>
    <p:sldId id="299" r:id="rId35"/>
    <p:sldId id="305" r:id="rId36"/>
    <p:sldId id="309" r:id="rId37"/>
    <p:sldId id="280" r:id="rId38"/>
    <p:sldId id="295" r:id="rId39"/>
    <p:sldId id="302" r:id="rId40"/>
    <p:sldId id="303" r:id="rId41"/>
    <p:sldId id="283" r:id="rId42"/>
    <p:sldId id="329" r:id="rId43"/>
    <p:sldId id="330" r:id="rId44"/>
    <p:sldId id="332" r:id="rId45"/>
    <p:sldId id="333" r:id="rId46"/>
    <p:sldId id="285" r:id="rId47"/>
    <p:sldId id="284" r:id="rId48"/>
    <p:sldId id="304" r:id="rId49"/>
    <p:sldId id="308" r:id="rId50"/>
    <p:sldId id="262" r:id="rId51"/>
    <p:sldId id="311" r:id="rId52"/>
    <p:sldId id="260" r:id="rId53"/>
    <p:sldId id="264" r:id="rId54"/>
    <p:sldId id="324" r:id="rId55"/>
    <p:sldId id="314" r:id="rId56"/>
    <p:sldId id="323" r:id="rId57"/>
    <p:sldId id="317" r:id="rId58"/>
    <p:sldId id="318" r:id="rId59"/>
    <p:sldId id="316" r:id="rId60"/>
    <p:sldId id="319" r:id="rId61"/>
    <p:sldId id="315" r:id="rId62"/>
    <p:sldId id="325" r:id="rId63"/>
    <p:sldId id="326" r:id="rId64"/>
    <p:sldId id="328" r:id="rId65"/>
    <p:sldId id="327" r:id="rId66"/>
    <p:sldId id="336" r:id="rId67"/>
    <p:sldId id="335" r:id="rId68"/>
    <p:sldId id="331" r:id="rId69"/>
    <p:sldId id="334" r:id="rId70"/>
    <p:sldId id="337" r:id="rId7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網路整理" id="{25441A25-3DAE-45F4-882A-5279804C84CF}">
          <p14:sldIdLst>
            <p14:sldId id="312"/>
            <p14:sldId id="338"/>
            <p14:sldId id="313"/>
          </p14:sldIdLst>
        </p14:section>
        <p14:section name="網路整理" id="{0D6BD28B-934F-4708-8751-934432005A53}">
          <p14:sldIdLst>
            <p14:sldId id="256"/>
          </p14:sldIdLst>
        </p14:section>
        <p14:section name="●SA n41" id="{462EC79F-085B-40DB-A13D-FB7357078701}">
          <p14:sldIdLst>
            <p14:sldId id="258"/>
            <p14:sldId id="320"/>
          </p14:sldIdLst>
        </p14:section>
        <p14:section name="SA n78 3603840 BW100 SSB Subcarrier Offset =0" id="{8E552665-7633-4817-BF7B-E6C9FF2C5C8D}">
          <p14:sldIdLst>
            <p14:sldId id="291"/>
          </p14:sldIdLst>
        </p14:section>
        <p14:section name="●SA n78 3603840 BW100 offsetToPointA=26" id="{AA872F1C-A82E-43C7-998E-C688F5873AA7}">
          <p14:sldIdLst>
            <p14:sldId id="259"/>
            <p14:sldId id="321"/>
            <p14:sldId id="294"/>
            <p14:sldId id="292"/>
            <p14:sldId id="293"/>
          </p14:sldIdLst>
        </p14:section>
        <p14:section name="SA n78 3603840 BW100 offsetToPointA=34" id="{63D42C91-361A-4B2B-B934-EC25F51EE217}">
          <p14:sldIdLst>
            <p14:sldId id="268"/>
          </p14:sldIdLst>
        </p14:section>
        <p14:section name="SA n78 3603840 BW100 offsetToPointA=42 error" id="{0BA39917-C125-41B7-8019-DA10B4748C38}">
          <p14:sldIdLst>
            <p14:sldId id="270"/>
          </p14:sldIdLst>
        </p14:section>
        <p14:section name="SA n78 3603840 BW100 offsetToPointA=18 error" id="{A0F1EA66-C97E-4E45-BA8A-723A0438F2DF}">
          <p14:sldIdLst>
            <p14:sldId id="269"/>
          </p14:sldIdLst>
        </p14:section>
        <p14:section name="SA n78 3603840 BW90" id="{846400BE-3065-4532-AC0A-FA5F042DDAF1}">
          <p14:sldIdLst>
            <p14:sldId id="267"/>
          </p14:sldIdLst>
        </p14:section>
        <p14:section name="SA n78 3603840 BW80" id="{AF66BD5D-7707-4265-8B4A-4DE44F1F624F}">
          <p14:sldIdLst>
            <p14:sldId id="272"/>
          </p14:sldIdLst>
        </p14:section>
        <p14:section name="BW70" id="{618B3475-3F7E-4B74-86EB-0F266E6772E8}">
          <p14:sldIdLst>
            <p14:sldId id="310"/>
          </p14:sldIdLst>
        </p14:section>
        <p14:section name="SA n78 3603840 BW60" id="{3DBD678F-A929-4F05-A8EE-AFBF7B11D6DD}">
          <p14:sldIdLst>
            <p14:sldId id="273"/>
            <p14:sldId id="288"/>
            <p14:sldId id="287"/>
          </p14:sldIdLst>
        </p14:section>
        <p14:section name="BW60 offsetToPointA=27 fail" id="{D07DD927-E3E0-4725-85B5-64E2AFC0F561}">
          <p14:sldIdLst>
            <p14:sldId id="286"/>
          </p14:sldIdLst>
        </p14:section>
        <p14:section name="●BW60 kssb=16,offsetToPointA=26,pass" id="{0E735397-CA8D-4B8B-9357-75BA0FDC2F6B}">
          <p14:sldIdLst>
            <p14:sldId id="307"/>
            <p14:sldId id="274"/>
            <p14:sldId id="276"/>
            <p14:sldId id="289"/>
            <p14:sldId id="290"/>
          </p14:sldIdLst>
        </p14:section>
        <p14:section name="Teak_SCS30_BW50_offsetToPointA=22" id="{E96E5394-7E3C-4311-804B-727607BD67A2}">
          <p14:sldIdLst>
            <p14:sldId id="278"/>
          </p14:sldIdLst>
        </p14:section>
        <p14:section name="Teak_SCS30_BW50_offsetToPointA=30" id="{14F39081-E2AF-4710-85F8-33E5DFFE5B07}">
          <p14:sldIdLst>
            <p14:sldId id="301"/>
          </p14:sldIdLst>
        </p14:section>
        <p14:section name="Teak_SCS30_BW50_offsetToPointA=38" id="{BEC29AD3-5D49-4247-BD7A-3306EB1F6595}">
          <p14:sldIdLst>
            <p14:sldId id="296"/>
          </p14:sldIdLst>
        </p14:section>
        <p14:section name="Teak_SCS30_BW50_offsetToPointA=46" id="{75CC1CD4-4417-4A41-98B8-51E41BB2D084}">
          <p14:sldIdLst>
            <p14:sldId id="297"/>
          </p14:sldIdLst>
        </p14:section>
        <p14:section name="Teak_SCS30_BW50_offsetToPointA=54" id="{26B4B706-8F7C-48E9-B5F2-E1365921FD85}">
          <p14:sldIdLst>
            <p14:sldId id="298"/>
          </p14:sldIdLst>
        </p14:section>
        <p14:section name="Teak_SCS30_BW50_offsetToPointA=62" id="{A7C049BF-6D5C-4B83-B752-B193D2668EC5}">
          <p14:sldIdLst>
            <p14:sldId id="300"/>
          </p14:sldIdLst>
        </p14:section>
        <p14:section name="Teak_SCS30_BW40" id="{15DB168F-1A3B-431F-8971-24CA16C0E625}">
          <p14:sldIdLst>
            <p14:sldId id="299"/>
          </p14:sldIdLst>
        </p14:section>
        <p14:section name="●●●●BW40" id="{E635B109-5D95-4111-8075-ACCAC9845D2D}">
          <p14:sldIdLst/>
        </p14:section>
        <p14:section name="Kssb,OffsetToPointA=(4,27)換成(16,26)" id="{87A7DA7E-4C9E-49D9-85E9-312556B1398E}">
          <p14:sldIdLst>
            <p14:sldId id="305"/>
            <p14:sldId id="309"/>
            <p14:sldId id="280"/>
            <p14:sldId id="295"/>
            <p14:sldId id="302"/>
            <p14:sldId id="303"/>
          </p14:sldIdLst>
        </p14:section>
        <p14:section name="●●Teak_SCS30_BW30" id="{7CC3593A-0445-4568-B1FE-660F422856F8}">
          <p14:sldIdLst>
            <p14:sldId id="283"/>
            <p14:sldId id="329"/>
            <p14:sldId id="330"/>
            <p14:sldId id="332"/>
            <p14:sldId id="333"/>
          </p14:sldIdLst>
        </p14:section>
        <p14:section name="Teak_SCS30_BW20" id="{DFFCC8AF-5203-4B2B-9408-2A1B79A5F4F5}">
          <p14:sldIdLst>
            <p14:sldId id="285"/>
            <p14:sldId id="284"/>
          </p14:sldIdLst>
        </p14:section>
        <p14:section name="●●●BW20" id="{3C6A187A-14E1-4735-A0BC-B891A2F91D2A}">
          <p14:sldIdLst>
            <p14:sldId id="304"/>
            <p14:sldId id="308"/>
          </p14:sldIdLst>
        </p14:section>
        <p14:section name="SA n78 3603840 BW10" id="{4BFDF661-5F09-4839-8E6E-D72C4EA0B946}">
          <p14:sldIdLst>
            <p14:sldId id="262"/>
            <p14:sldId id="311"/>
          </p14:sldIdLst>
        </p14:section>
        <p14:section name="●●●old Teak SA n78 3350400" id="{8AF483D5-B840-4439-81F8-F4F18E0370EC}">
          <p14:sldIdLst>
            <p14:sldId id="260"/>
          </p14:sldIdLst>
        </p14:section>
        <p14:section name="Oak SA n79" id="{AE71AF8C-E198-42C3-B505-F0F7E33A8DB5}">
          <p14:sldIdLst>
            <p14:sldId id="264"/>
            <p14:sldId id="324"/>
          </p14:sldIdLst>
        </p14:section>
        <p14:section name="●●cig 3501600 BW100" id="{8102C71F-8EDC-42CD-A368-FC2D64F4308D}">
          <p14:sldIdLst>
            <p14:sldId id="314"/>
            <p14:sldId id="323"/>
          </p14:sldIdLst>
        </p14:section>
        <p14:section name="BW40" id="{42B85DE9-69B3-4544-988A-7FA82466CA3E}">
          <p14:sldIdLst>
            <p14:sldId id="317"/>
          </p14:sldIdLst>
        </p14:section>
        <p14:section name="BW30" id="{370829D9-DFF0-46E3-B7C1-4A9D50A1694C}">
          <p14:sldIdLst>
            <p14:sldId id="318"/>
          </p14:sldIdLst>
        </p14:section>
        <p14:section name="BW20" id="{E923F2FD-345C-4D4B-9DDD-589F0E23E4B8}">
          <p14:sldIdLst>
            <p14:sldId id="316"/>
            <p14:sldId id="319"/>
          </p14:sldIdLst>
        </p14:section>
        <p14:section name="BW90" id="{58213201-33C4-4304-9080-5AD9CE2F84BC}">
          <p14:sldIdLst>
            <p14:sldId id="315"/>
          </p14:sldIdLst>
        </p14:section>
        <p14:section name="Oak n48" id="{7078C3D0-EF82-42E7-BBE1-9983499E7941}">
          <p14:sldIdLst>
            <p14:sldId id="325"/>
            <p14:sldId id="326"/>
            <p14:sldId id="328"/>
            <p14:sldId id="327"/>
            <p14:sldId id="336"/>
            <p14:sldId id="335"/>
          </p14:sldIdLst>
        </p14:section>
        <p14:section name="●n79 log-20230523-ulAnt2_n79●" id="{DC460550-4866-493E-9C74-42B2EB097147}">
          <p14:sldIdLst>
            <p14:sldId id="331"/>
            <p14:sldId id="334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FF00FF"/>
    <a:srgbClr val="9933FF"/>
    <a:srgbClr val="5D6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0803" autoAdjust="0"/>
  </p:normalViewPr>
  <p:slideViewPr>
    <p:cSldViewPr snapToGrid="0">
      <p:cViewPr>
        <p:scale>
          <a:sx n="75" d="100"/>
          <a:sy n="75" d="100"/>
        </p:scale>
        <p:origin x="43" y="-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E112F-D2BF-4405-B81D-7BFC93F600C2}" type="datetimeFigureOut">
              <a:rPr lang="zh-TW" altLang="en-US" smtClean="0"/>
              <a:t>2023/8/2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0A652-1586-43B8-AAE2-669689C59C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23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113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3939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403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1142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357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961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195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499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64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0843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2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539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731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759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6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793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991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358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001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530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8245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172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98912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975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40705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4472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4614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908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1680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030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5167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0646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2"/>
                </a:solidFill>
              </a:rPr>
              <a:t> </a:t>
            </a:r>
            <a:r>
              <a:rPr lang="en-US" altLang="zh-TW" dirty="0" err="1">
                <a:solidFill>
                  <a:schemeClr val="accent2"/>
                </a:solidFill>
              </a:rPr>
              <a:t>absoluteFrequencySSB</a:t>
            </a:r>
            <a:r>
              <a:rPr lang="en-US" altLang="zh-TW" dirty="0">
                <a:solidFill>
                  <a:schemeClr val="accent2"/>
                </a:solidFill>
              </a:rPr>
              <a:t>                ARFCN-</a:t>
            </a:r>
            <a:r>
              <a:rPr lang="en-US" altLang="zh-TW" dirty="0" err="1">
                <a:solidFill>
                  <a:schemeClr val="accent2"/>
                </a:solidFill>
              </a:rPr>
              <a:t>ValueNR</a:t>
            </a:r>
            <a:r>
              <a:rPr lang="en-US" altLang="zh-TW" dirty="0">
                <a:solidFill>
                  <a:schemeClr val="accent2"/>
                </a:solidFill>
              </a:rPr>
              <a:t>                                                               OPTIONAL,   -- Cond </a:t>
            </a:r>
            <a:r>
              <a:rPr lang="en-US" altLang="zh-TW" dirty="0" err="1">
                <a:solidFill>
                  <a:schemeClr val="accent2"/>
                </a:solidFill>
              </a:rPr>
              <a:t>SpCellAdd</a:t>
            </a:r>
            <a:r>
              <a:rPr lang="en-US" altLang="zh-TW" dirty="0">
                <a:solidFill>
                  <a:schemeClr val="accent2"/>
                </a:solidFill>
              </a:rPr>
              <a:t> </a:t>
            </a:r>
          </a:p>
          <a:p>
            <a:r>
              <a:rPr lang="en-US" altLang="zh-TW" dirty="0">
                <a:solidFill>
                  <a:schemeClr val="accent2"/>
                </a:solidFill>
              </a:rPr>
              <a:t>    </a:t>
            </a:r>
            <a:r>
              <a:rPr lang="en-US" altLang="zh-TW" dirty="0" err="1">
                <a:solidFill>
                  <a:schemeClr val="accent2"/>
                </a:solidFill>
              </a:rPr>
              <a:t>frequencyBandList</a:t>
            </a:r>
            <a:r>
              <a:rPr lang="en-US" altLang="zh-TW" dirty="0">
                <a:solidFill>
                  <a:schemeClr val="accent2"/>
                </a:solidFill>
              </a:rPr>
              <a:t>                   </a:t>
            </a:r>
            <a:r>
              <a:rPr lang="en-US" altLang="zh-TW" dirty="0" err="1">
                <a:solidFill>
                  <a:schemeClr val="accent2"/>
                </a:solidFill>
              </a:rPr>
              <a:t>MultiFrequencyBandListNR</a:t>
            </a:r>
            <a:r>
              <a:rPr lang="en-US" altLang="zh-TW" dirty="0">
                <a:solidFill>
                  <a:schemeClr val="accent2"/>
                </a:solidFill>
              </a:rPr>
              <a:t>, </a:t>
            </a:r>
          </a:p>
          <a:p>
            <a:r>
              <a:rPr lang="en-US" altLang="zh-TW" dirty="0">
                <a:solidFill>
                  <a:schemeClr val="accent2"/>
                </a:solidFill>
              </a:rPr>
              <a:t>    </a:t>
            </a:r>
            <a:r>
              <a:rPr lang="en-US" altLang="zh-TW" dirty="0" err="1">
                <a:solidFill>
                  <a:schemeClr val="accent2"/>
                </a:solidFill>
              </a:rPr>
              <a:t>absoluteFrequencyPointA</a:t>
            </a:r>
            <a:r>
              <a:rPr lang="en-US" altLang="zh-TW" dirty="0">
                <a:solidFill>
                  <a:schemeClr val="accent2"/>
                </a:solidFill>
              </a:rPr>
              <a:t>             ARFCN-</a:t>
            </a:r>
            <a:r>
              <a:rPr lang="en-US" altLang="zh-TW" dirty="0" err="1">
                <a:solidFill>
                  <a:schemeClr val="accent2"/>
                </a:solidFill>
              </a:rPr>
              <a:t>ValueNR</a:t>
            </a:r>
            <a:r>
              <a:rPr lang="en-US" altLang="zh-TW" dirty="0">
                <a:solidFill>
                  <a:schemeClr val="accent2"/>
                </a:solidFill>
              </a:rPr>
              <a:t>, </a:t>
            </a:r>
          </a:p>
          <a:p>
            <a:endParaRPr lang="en-US" altLang="zh-TW" dirty="0">
              <a:solidFill>
                <a:schemeClr val="accent2"/>
              </a:solidFill>
            </a:endParaRPr>
          </a:p>
          <a:p>
            <a:r>
              <a:rPr lang="en-US" altLang="zh-TW" dirty="0" err="1">
                <a:solidFill>
                  <a:schemeClr val="accent2"/>
                </a:solidFill>
              </a:rPr>
              <a:t>Kssb</a:t>
            </a:r>
            <a:r>
              <a:rPr lang="en-US" altLang="zh-TW" dirty="0">
                <a:solidFill>
                  <a:schemeClr val="accent2"/>
                </a:solidFill>
              </a:rPr>
              <a:t> is </a:t>
            </a:r>
            <a:r>
              <a:rPr lang="en-US" altLang="zh-TW" dirty="0"/>
              <a:t>INTEGER (0..15)</a:t>
            </a:r>
          </a:p>
          <a:p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offsetToPointA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</a:t>
            </a:r>
            <a:r>
              <a:rPr lang="en-US" altLang="zh-TW" dirty="0"/>
              <a:t> INTEGER (0..2199)</a:t>
            </a:r>
          </a:p>
          <a:p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absoluteFrequencyPointA</a:t>
            </a:r>
            <a:r>
              <a:rPr lang="zh-TW" altLang="en-US" dirty="0"/>
              <a:t> </a:t>
            </a:r>
            <a:r>
              <a:rPr lang="en-US" altLang="zh-TW" dirty="0"/>
              <a:t>is INTEGER (0..3279165) </a:t>
            </a:r>
          </a:p>
          <a:p>
            <a:r>
              <a:rPr lang="zh-TW" altLang="zh-TW" dirty="0">
                <a:solidFill>
                  <a:schemeClr val="accent2"/>
                </a:solidFill>
              </a:rPr>
              <a:t>nDlCenterFreq</a:t>
            </a:r>
            <a:r>
              <a:rPr lang="en-US" altLang="zh-TW" dirty="0">
                <a:solidFill>
                  <a:schemeClr val="accent2"/>
                </a:solidFill>
              </a:rPr>
              <a:t>+</a:t>
            </a:r>
            <a:r>
              <a:rPr lang="en-US" altLang="zh-TW" dirty="0" err="1">
                <a:solidFill>
                  <a:schemeClr val="accent2"/>
                </a:solidFill>
              </a:rPr>
              <a:t>carrierBw</a:t>
            </a:r>
            <a:r>
              <a:rPr lang="en-US" altLang="zh-TW" dirty="0">
                <a:solidFill>
                  <a:schemeClr val="accent2"/>
                </a:solidFill>
              </a:rPr>
              <a:t>*12*</a:t>
            </a:r>
            <a:r>
              <a:rPr lang="en-US" altLang="zh-TW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dirty="0">
                <a:solidFill>
                  <a:schemeClr val="accent2"/>
                </a:solidFill>
              </a:rPr>
              <a:t>/2 &gt; </a:t>
            </a:r>
            <a:r>
              <a:rPr lang="en-US" altLang="zh-TW" sz="12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200" dirty="0">
                <a:solidFill>
                  <a:srgbClr val="0000FF"/>
                </a:solidFill>
                <a:ea typeface="Calibri" panose="020F0502020204030204" pitchFamily="34" charset="0"/>
              </a:rPr>
              <a:t> – 10*12*</a:t>
            </a:r>
            <a:r>
              <a:rPr lang="en-US" altLang="zh-TW" sz="1200" dirty="0" err="1">
                <a:solidFill>
                  <a:srgbClr val="0000FF"/>
                </a:solidFill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solidFill>
                  <a:srgbClr val="0000FF"/>
                </a:solidFill>
                <a:ea typeface="Calibri" panose="020F0502020204030204" pitchFamily="34" charset="0"/>
              </a:rPr>
              <a:t> – </a:t>
            </a:r>
            <a:r>
              <a:rPr lang="en-US" altLang="zh-TW" sz="1200" dirty="0" err="1">
                <a:solidFill>
                  <a:srgbClr val="0000FF"/>
                </a:solidFill>
                <a:ea typeface="Calibri" panose="020F0502020204030204" pitchFamily="34" charset="0"/>
              </a:rPr>
              <a:t>Kssb</a:t>
            </a:r>
            <a:r>
              <a:rPr lang="en-US" altLang="zh-TW" sz="1200" dirty="0">
                <a:solidFill>
                  <a:srgbClr val="0000FF"/>
                </a:solidFill>
                <a:ea typeface="Calibri" panose="020F0502020204030204" pitchFamily="34" charset="0"/>
              </a:rPr>
              <a:t>*15-coreset0offset*12</a:t>
            </a:r>
            <a:r>
              <a:rPr lang="zh-TW" altLang="en-US" sz="1200" dirty="0">
                <a:solidFill>
                  <a:srgbClr val="0000FF"/>
                </a:solidFill>
                <a:ea typeface="Calibri" panose="020F0502020204030204" pitchFamily="34" charset="0"/>
              </a:rPr>
              <a:t>*</a:t>
            </a:r>
            <a:r>
              <a:rPr lang="en-US" altLang="zh-TW" sz="1200" dirty="0">
                <a:solidFill>
                  <a:srgbClr val="0000FF"/>
                </a:solidFill>
                <a:ea typeface="Calibri" panose="020F0502020204030204" pitchFamily="34" charset="0"/>
              </a:rPr>
              <a:t>subCarrierSpacing+coreset0RB</a:t>
            </a:r>
            <a:r>
              <a:rPr lang="zh-TW" altLang="en-US" sz="1200" dirty="0">
                <a:solidFill>
                  <a:srgbClr val="0000FF"/>
                </a:solidFill>
                <a:ea typeface="Calibri" panose="020F0502020204030204" pitchFamily="34" charset="0"/>
              </a:rPr>
              <a:t>*</a:t>
            </a:r>
            <a:r>
              <a:rPr lang="en-US" altLang="zh-TW" sz="1200" dirty="0">
                <a:solidFill>
                  <a:srgbClr val="0000FF"/>
                </a:solidFill>
                <a:ea typeface="Calibri" panose="020F0502020204030204" pitchFamily="34" charset="0"/>
              </a:rPr>
              <a:t>12</a:t>
            </a:r>
            <a:r>
              <a:rPr lang="zh-TW" altLang="en-US" sz="1200" dirty="0">
                <a:solidFill>
                  <a:srgbClr val="0000FF"/>
                </a:solidFill>
                <a:ea typeface="Calibri" panose="020F0502020204030204" pitchFamily="34" charset="0"/>
              </a:rPr>
              <a:t>*</a:t>
            </a:r>
            <a:r>
              <a:rPr lang="en-US" altLang="zh-TW" sz="1200" dirty="0" err="1">
                <a:solidFill>
                  <a:srgbClr val="0000FF"/>
                </a:solidFill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0000FF"/>
              </a:solidFill>
              <a:ea typeface="Calibri" panose="020F0502020204030204" pitchFamily="34" charset="0"/>
            </a:endParaRPr>
          </a:p>
          <a:p>
            <a:endParaRPr lang="en-US" altLang="zh-TW" sz="1200" dirty="0">
              <a:solidFill>
                <a:srgbClr val="0000FF"/>
              </a:solidFill>
              <a:ea typeface="Calibri" panose="020F050202020403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85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0101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2"/>
                </a:solidFill>
              </a:rPr>
              <a:t> </a:t>
            </a:r>
            <a:r>
              <a:rPr lang="en-US" altLang="zh-TW" dirty="0" err="1">
                <a:solidFill>
                  <a:schemeClr val="accent2"/>
                </a:solidFill>
              </a:rPr>
              <a:t>absoluteFrequencySSB</a:t>
            </a:r>
            <a:r>
              <a:rPr lang="en-US" altLang="zh-TW" dirty="0">
                <a:solidFill>
                  <a:schemeClr val="accent2"/>
                </a:solidFill>
              </a:rPr>
              <a:t>                ARFCN-</a:t>
            </a:r>
            <a:r>
              <a:rPr lang="en-US" altLang="zh-TW" dirty="0" err="1">
                <a:solidFill>
                  <a:schemeClr val="accent2"/>
                </a:solidFill>
              </a:rPr>
              <a:t>ValueNR</a:t>
            </a:r>
            <a:r>
              <a:rPr lang="en-US" altLang="zh-TW" dirty="0">
                <a:solidFill>
                  <a:schemeClr val="accent2"/>
                </a:solidFill>
              </a:rPr>
              <a:t>                                                               OPTIONAL,   -- Cond </a:t>
            </a:r>
            <a:r>
              <a:rPr lang="en-US" altLang="zh-TW" dirty="0" err="1">
                <a:solidFill>
                  <a:schemeClr val="accent2"/>
                </a:solidFill>
              </a:rPr>
              <a:t>SpCellAdd</a:t>
            </a:r>
            <a:r>
              <a:rPr lang="en-US" altLang="zh-TW" dirty="0">
                <a:solidFill>
                  <a:schemeClr val="accent2"/>
                </a:solidFill>
              </a:rPr>
              <a:t> </a:t>
            </a:r>
          </a:p>
          <a:p>
            <a:r>
              <a:rPr lang="en-US" altLang="zh-TW" dirty="0">
                <a:solidFill>
                  <a:schemeClr val="accent2"/>
                </a:solidFill>
              </a:rPr>
              <a:t>    </a:t>
            </a:r>
            <a:r>
              <a:rPr lang="en-US" altLang="zh-TW" dirty="0" err="1">
                <a:solidFill>
                  <a:schemeClr val="accent2"/>
                </a:solidFill>
              </a:rPr>
              <a:t>frequencyBandList</a:t>
            </a:r>
            <a:r>
              <a:rPr lang="en-US" altLang="zh-TW" dirty="0">
                <a:solidFill>
                  <a:schemeClr val="accent2"/>
                </a:solidFill>
              </a:rPr>
              <a:t>                   </a:t>
            </a:r>
            <a:r>
              <a:rPr lang="en-US" altLang="zh-TW" dirty="0" err="1">
                <a:solidFill>
                  <a:schemeClr val="accent2"/>
                </a:solidFill>
              </a:rPr>
              <a:t>MultiFrequencyBandListNR</a:t>
            </a:r>
            <a:r>
              <a:rPr lang="en-US" altLang="zh-TW" dirty="0">
                <a:solidFill>
                  <a:schemeClr val="accent2"/>
                </a:solidFill>
              </a:rPr>
              <a:t>, </a:t>
            </a:r>
          </a:p>
          <a:p>
            <a:r>
              <a:rPr lang="en-US" altLang="zh-TW" dirty="0">
                <a:solidFill>
                  <a:schemeClr val="accent2"/>
                </a:solidFill>
              </a:rPr>
              <a:t>    </a:t>
            </a:r>
            <a:r>
              <a:rPr lang="en-US" altLang="zh-TW" dirty="0" err="1">
                <a:solidFill>
                  <a:schemeClr val="accent2"/>
                </a:solidFill>
              </a:rPr>
              <a:t>absoluteFrequencyPointA</a:t>
            </a:r>
            <a:r>
              <a:rPr lang="en-US" altLang="zh-TW" dirty="0">
                <a:solidFill>
                  <a:schemeClr val="accent2"/>
                </a:solidFill>
              </a:rPr>
              <a:t>             ARFCN-</a:t>
            </a:r>
            <a:r>
              <a:rPr lang="en-US" altLang="zh-TW" dirty="0" err="1">
                <a:solidFill>
                  <a:schemeClr val="accent2"/>
                </a:solidFill>
              </a:rPr>
              <a:t>ValueNR</a:t>
            </a:r>
            <a:r>
              <a:rPr lang="en-US" altLang="zh-TW" dirty="0">
                <a:solidFill>
                  <a:schemeClr val="accent2"/>
                </a:solidFill>
              </a:rPr>
              <a:t>, </a:t>
            </a:r>
          </a:p>
          <a:p>
            <a:endParaRPr lang="en-US" altLang="zh-TW" dirty="0">
              <a:solidFill>
                <a:schemeClr val="accent2"/>
              </a:solidFill>
            </a:endParaRPr>
          </a:p>
          <a:p>
            <a:r>
              <a:rPr lang="en-US" altLang="zh-TW" dirty="0" err="1">
                <a:solidFill>
                  <a:schemeClr val="accent2"/>
                </a:solidFill>
              </a:rPr>
              <a:t>Kssb</a:t>
            </a:r>
            <a:r>
              <a:rPr lang="en-US" altLang="zh-TW" dirty="0">
                <a:solidFill>
                  <a:schemeClr val="accent2"/>
                </a:solidFill>
              </a:rPr>
              <a:t> is </a:t>
            </a:r>
            <a:r>
              <a:rPr lang="en-US" altLang="zh-TW" dirty="0"/>
              <a:t>INTEGER (0..15)</a:t>
            </a:r>
          </a:p>
          <a:p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offsetToPointA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</a:t>
            </a:r>
            <a:r>
              <a:rPr lang="en-US" altLang="zh-TW" dirty="0"/>
              <a:t> INTEGER (0..2199)</a:t>
            </a:r>
          </a:p>
          <a:p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absoluteFrequencyPointA</a:t>
            </a:r>
            <a:r>
              <a:rPr lang="zh-TW" altLang="en-US" dirty="0"/>
              <a:t> </a:t>
            </a:r>
            <a:r>
              <a:rPr lang="en-US" altLang="zh-TW" dirty="0"/>
              <a:t>is INTEGER (0..3279165) </a:t>
            </a:r>
          </a:p>
          <a:p>
            <a:r>
              <a:rPr lang="zh-TW" altLang="zh-TW" dirty="0">
                <a:solidFill>
                  <a:schemeClr val="accent2"/>
                </a:solidFill>
              </a:rPr>
              <a:t>nDlCenterFreq</a:t>
            </a:r>
            <a:r>
              <a:rPr lang="en-US" altLang="zh-TW" dirty="0">
                <a:solidFill>
                  <a:schemeClr val="accent2"/>
                </a:solidFill>
              </a:rPr>
              <a:t>+</a:t>
            </a:r>
            <a:r>
              <a:rPr lang="en-US" altLang="zh-TW" dirty="0" err="1">
                <a:solidFill>
                  <a:schemeClr val="accent2"/>
                </a:solidFill>
              </a:rPr>
              <a:t>carrierBw</a:t>
            </a:r>
            <a:r>
              <a:rPr lang="en-US" altLang="zh-TW" dirty="0">
                <a:solidFill>
                  <a:schemeClr val="accent2"/>
                </a:solidFill>
              </a:rPr>
              <a:t>*12*</a:t>
            </a:r>
            <a:r>
              <a:rPr lang="en-US" altLang="zh-TW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dirty="0">
                <a:solidFill>
                  <a:schemeClr val="accent2"/>
                </a:solidFill>
              </a:rPr>
              <a:t>/2 &gt; </a:t>
            </a:r>
            <a:r>
              <a:rPr lang="en-US" altLang="zh-TW" sz="12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200" dirty="0">
                <a:solidFill>
                  <a:srgbClr val="0000FF"/>
                </a:solidFill>
                <a:ea typeface="Calibri" panose="020F0502020204030204" pitchFamily="34" charset="0"/>
              </a:rPr>
              <a:t> – 10*12*</a:t>
            </a:r>
            <a:r>
              <a:rPr lang="en-US" altLang="zh-TW" sz="1200" dirty="0" err="1">
                <a:solidFill>
                  <a:srgbClr val="0000FF"/>
                </a:solidFill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solidFill>
                  <a:srgbClr val="0000FF"/>
                </a:solidFill>
                <a:ea typeface="Calibri" panose="020F0502020204030204" pitchFamily="34" charset="0"/>
              </a:rPr>
              <a:t> – </a:t>
            </a:r>
            <a:r>
              <a:rPr lang="en-US" altLang="zh-TW" sz="1200" dirty="0" err="1">
                <a:solidFill>
                  <a:srgbClr val="0000FF"/>
                </a:solidFill>
                <a:ea typeface="Calibri" panose="020F0502020204030204" pitchFamily="34" charset="0"/>
              </a:rPr>
              <a:t>Kssb</a:t>
            </a:r>
            <a:r>
              <a:rPr lang="en-US" altLang="zh-TW" sz="1200" dirty="0">
                <a:solidFill>
                  <a:srgbClr val="0000FF"/>
                </a:solidFill>
                <a:ea typeface="Calibri" panose="020F0502020204030204" pitchFamily="34" charset="0"/>
              </a:rPr>
              <a:t>*15-coreset0offset*12</a:t>
            </a:r>
            <a:r>
              <a:rPr lang="zh-TW" altLang="en-US" sz="1200" dirty="0">
                <a:solidFill>
                  <a:srgbClr val="0000FF"/>
                </a:solidFill>
                <a:ea typeface="Calibri" panose="020F0502020204030204" pitchFamily="34" charset="0"/>
              </a:rPr>
              <a:t>*</a:t>
            </a:r>
            <a:r>
              <a:rPr lang="en-US" altLang="zh-TW" sz="1200" dirty="0">
                <a:solidFill>
                  <a:srgbClr val="0000FF"/>
                </a:solidFill>
                <a:ea typeface="Calibri" panose="020F0502020204030204" pitchFamily="34" charset="0"/>
              </a:rPr>
              <a:t>subCarrierSpacing+coreset0RB</a:t>
            </a:r>
            <a:r>
              <a:rPr lang="zh-TW" altLang="en-US" sz="1200" dirty="0">
                <a:solidFill>
                  <a:srgbClr val="0000FF"/>
                </a:solidFill>
                <a:ea typeface="Calibri" panose="020F0502020204030204" pitchFamily="34" charset="0"/>
              </a:rPr>
              <a:t>*</a:t>
            </a:r>
            <a:r>
              <a:rPr lang="en-US" altLang="zh-TW" sz="1200" dirty="0">
                <a:solidFill>
                  <a:srgbClr val="0000FF"/>
                </a:solidFill>
                <a:ea typeface="Calibri" panose="020F0502020204030204" pitchFamily="34" charset="0"/>
              </a:rPr>
              <a:t>12</a:t>
            </a:r>
            <a:r>
              <a:rPr lang="zh-TW" altLang="en-US" sz="1200" dirty="0">
                <a:solidFill>
                  <a:srgbClr val="0000FF"/>
                </a:solidFill>
                <a:ea typeface="Calibri" panose="020F0502020204030204" pitchFamily="34" charset="0"/>
              </a:rPr>
              <a:t>*</a:t>
            </a:r>
            <a:r>
              <a:rPr lang="en-US" altLang="zh-TW" sz="1200" dirty="0" err="1">
                <a:solidFill>
                  <a:srgbClr val="0000FF"/>
                </a:solidFill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0000FF"/>
              </a:solidFill>
              <a:ea typeface="Calibri" panose="020F0502020204030204" pitchFamily="34" charset="0"/>
            </a:endParaRPr>
          </a:p>
          <a:p>
            <a:endParaRPr lang="en-US" altLang="zh-TW" sz="1200" dirty="0">
              <a:solidFill>
                <a:srgbClr val="0000FF"/>
              </a:solidFill>
              <a:ea typeface="Calibri" panose="020F050202020403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0196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147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58017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6070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3724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altLang="zh-TW" sz="1200" dirty="0">
                <a:solidFill>
                  <a:schemeClr val="accent2"/>
                </a:solidFill>
              </a:rPr>
              <a:t>3599520+ y*12*15 + 4*15 + 10*12*30 =  3000000+N*1440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3599520+  4*15 + 10*12*30 - 3000000 + y*12*15 = +N*1440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603180 + y*12*15 = +N*1440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3351+y=8*N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3351+1=8*419=3352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3351+9=8*420=3360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==========================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6443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altLang="zh-TW" sz="1200" dirty="0">
                <a:solidFill>
                  <a:schemeClr val="accent2"/>
                </a:solidFill>
              </a:rPr>
              <a:t>3599520+ y*12*15 + 4*15 + 10*12*30 =  3000000+N*1440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3599520+  4*15 + 10*12*30 - 3000000 + y*12*15 = +N*1440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603180 + y*12*15 = +N*1440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3351+y=8*N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3351+1=8*419=3352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3351+9=8*420=3360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==========================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1184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2150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chemeClr val="accent2"/>
                </a:solidFill>
              </a:rPr>
              <a:t>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&gt;4800720&lt;/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&gt;720048&lt;/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&gt;4804320&lt;/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&gt;720288&lt;/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&gt;79&lt;/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&gt;0&lt;/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&gt;KHz30&lt;/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&gt;273&lt;/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&gt;100MHZ&lt;/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&gt;723324&lt;/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 err="1">
                <a:solidFill>
                  <a:schemeClr val="accent2"/>
                </a:solidFill>
              </a:rPr>
              <a:t>abs_freq_ssb</a:t>
            </a:r>
            <a:r>
              <a:rPr lang="en-US" altLang="zh-TW" sz="1200" dirty="0">
                <a:solidFill>
                  <a:schemeClr val="accent2"/>
                </a:solidFill>
              </a:rPr>
              <a:t> = 720288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</a:t>
            </a:r>
            <a:r>
              <a:rPr lang="en-US" altLang="zh-TW" sz="1200" dirty="0" err="1">
                <a:solidFill>
                  <a:schemeClr val="accent2"/>
                </a:solidFill>
              </a:rPr>
              <a:t>abs_freq_point_a</a:t>
            </a:r>
            <a:r>
              <a:rPr lang="en-US" altLang="zh-TW" sz="1200" dirty="0">
                <a:solidFill>
                  <a:schemeClr val="accent2"/>
                </a:solidFill>
              </a:rPr>
              <a:t> = 720048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SSB Subcarrier Offset     = 0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DL </a:t>
            </a:r>
            <a:r>
              <a:rPr lang="en-US" altLang="zh-TW" sz="1200" dirty="0" err="1">
                <a:solidFill>
                  <a:schemeClr val="accent2"/>
                </a:solidFill>
              </a:rPr>
              <a:t>Arfcn</a:t>
            </a:r>
            <a:r>
              <a:rPr lang="en-US" altLang="zh-TW" sz="1200" dirty="0">
                <a:solidFill>
                  <a:schemeClr val="accent2"/>
                </a:solidFill>
              </a:rPr>
              <a:t> = 723324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UL </a:t>
            </a:r>
            <a:r>
              <a:rPr lang="en-US" altLang="zh-TW" sz="1200" dirty="0" err="1">
                <a:solidFill>
                  <a:schemeClr val="accent2"/>
                </a:solidFill>
              </a:rPr>
              <a:t>Arfcn</a:t>
            </a:r>
            <a:r>
              <a:rPr lang="en-US" altLang="zh-TW" sz="1200" dirty="0">
                <a:solidFill>
                  <a:schemeClr val="accent2"/>
                </a:solidFill>
              </a:rPr>
              <a:t> = 723324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offsetToPointA</a:t>
            </a:r>
            <a:r>
              <a:rPr lang="en-US" altLang="zh-TW" sz="1200" dirty="0">
                <a:solidFill>
                  <a:schemeClr val="accent2"/>
                </a:solidFill>
              </a:rPr>
              <a:t> 0,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</a:t>
            </a:r>
            <a:r>
              <a:rPr lang="en-US" altLang="zh-TW" sz="1200" dirty="0" err="1">
                <a:solidFill>
                  <a:schemeClr val="accent2"/>
                </a:solidFill>
              </a:rPr>
              <a:t>scs-SpecificCarrierList</a:t>
            </a:r>
            <a:r>
              <a:rPr lang="en-US" altLang="zh-TW" sz="1200" dirty="0">
                <a:solidFill>
                  <a:schemeClr val="accent2"/>
                </a:solidFill>
              </a:rPr>
              <a:t> 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{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{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 0,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 kHz30,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carrierBandwidth</a:t>
            </a:r>
            <a:r>
              <a:rPr lang="en-US" altLang="zh-TW" sz="1200" dirty="0">
                <a:solidFill>
                  <a:schemeClr val="accent2"/>
                </a:solidFill>
              </a:rPr>
              <a:t> 273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122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01:51:26.037             QTRACE                   [  87/ 0/2]              RRC/</a:t>
            </a:r>
            <a:r>
              <a:rPr lang="en-US" altLang="zh-TW" dirty="0" err="1">
                <a:effectLst/>
              </a:rPr>
              <a:t>HighFreq</a:t>
            </a:r>
            <a:r>
              <a:rPr lang="en-US" altLang="zh-TW" dirty="0">
                <a:effectLst/>
              </a:rPr>
              <a:t>/High/NR5GRRC                                   [nr5g_rrc_csp_utils.c   2268] Resolve SSB list for band 79 SCS 1</a:t>
            </a:r>
          </a:p>
          <a:p>
            <a:r>
              <a:rPr lang="en-US" altLang="zh-TW" dirty="0">
                <a:effectLst/>
              </a:rPr>
              <a:t>//</a:t>
            </a:r>
            <a:r>
              <a:rPr lang="en-US" altLang="zh-TW" dirty="0" err="1">
                <a:effectLst/>
              </a:rPr>
              <a:t>k_ssb</a:t>
            </a:r>
            <a:r>
              <a:rPr lang="en-US" altLang="zh-TW" dirty="0">
                <a:effectLst/>
              </a:rPr>
              <a:t> 0</a:t>
            </a:r>
          </a:p>
          <a:p>
            <a:r>
              <a:rPr lang="en-US" altLang="zh-TW" dirty="0">
                <a:effectLst/>
              </a:rPr>
              <a:t>01:51:26.526             QTRACE                   [  87/ 0/2]              RRC/</a:t>
            </a:r>
            <a:r>
              <a:rPr lang="en-US" altLang="zh-TW" dirty="0" err="1">
                <a:effectLst/>
              </a:rPr>
              <a:t>HighFreq</a:t>
            </a:r>
            <a:r>
              <a:rPr lang="en-US" altLang="zh-TW" dirty="0">
                <a:effectLst/>
              </a:rPr>
              <a:t>/High/NR5GRRC                                   [      nr5g_rrc_acq.c   2185] RRC ACQ DEBUG: Found cell - ARFCN 720288, PCI 1, </a:t>
            </a:r>
            <a:r>
              <a:rPr lang="en-US" altLang="zh-TW" dirty="0" err="1">
                <a:effectLst/>
              </a:rPr>
              <a:t>scs</a:t>
            </a:r>
            <a:r>
              <a:rPr lang="en-US" altLang="zh-TW" dirty="0">
                <a:effectLst/>
              </a:rPr>
              <a:t> 1, </a:t>
            </a:r>
            <a:r>
              <a:rPr lang="en-US" altLang="zh-TW" dirty="0" err="1">
                <a:effectLst/>
              </a:rPr>
              <a:t>k_ssb</a:t>
            </a:r>
            <a:r>
              <a:rPr lang="en-US" altLang="zh-TW" dirty="0">
                <a:effectLst/>
              </a:rPr>
              <a:t> 0</a:t>
            </a:r>
          </a:p>
          <a:p>
            <a:r>
              <a:rPr lang="en-US" altLang="zh-TW" dirty="0">
                <a:effectLst/>
              </a:rPr>
              <a:t>01:51:26.526             QTRACE                   [  87/ 0/2]              RRC/</a:t>
            </a:r>
            <a:r>
              <a:rPr lang="en-US" altLang="zh-TW" dirty="0" err="1">
                <a:effectLst/>
              </a:rPr>
              <a:t>HighFreq</a:t>
            </a:r>
            <a:r>
              <a:rPr lang="en-US" altLang="zh-TW" dirty="0">
                <a:effectLst/>
              </a:rPr>
              <a:t>/High/NR5GRRC                                   [      nr5g_rrc_acq.c   1887] Triggering SIB1 read on ARFCN 720288, cell 1</a:t>
            </a:r>
          </a:p>
          <a:p>
            <a:r>
              <a:rPr lang="en-US" altLang="zh-TW" dirty="0">
                <a:effectLst/>
              </a:rPr>
              <a:t>1980/03/06 01:51:26.526	[0xB822]	NR5G RRC MIB Info</a:t>
            </a:r>
          </a:p>
          <a:p>
            <a:r>
              <a:rPr lang="en-US" altLang="zh-TW" dirty="0">
                <a:effectLst/>
              </a:rPr>
              <a:t>Version                   = 3</a:t>
            </a:r>
          </a:p>
          <a:p>
            <a:r>
              <a:rPr lang="en-US" altLang="zh-TW" dirty="0">
                <a:effectLst/>
              </a:rPr>
              <a:t>Physical Cell ID          = 1</a:t>
            </a:r>
          </a:p>
          <a:p>
            <a:r>
              <a:rPr lang="en-US" altLang="zh-TW" dirty="0">
                <a:effectLst/>
              </a:rPr>
              <a:t>DL Frequency              = 720288</a:t>
            </a:r>
          </a:p>
          <a:p>
            <a:r>
              <a:rPr lang="en-US" altLang="zh-TW" dirty="0">
                <a:effectLst/>
              </a:rPr>
              <a:t>PDCCH </a:t>
            </a:r>
            <a:r>
              <a:rPr lang="en-US" altLang="zh-TW" dirty="0" err="1">
                <a:effectLst/>
              </a:rPr>
              <a:t>Config</a:t>
            </a:r>
            <a:r>
              <a:rPr lang="en-US" altLang="zh-TW" dirty="0">
                <a:effectLst/>
              </a:rPr>
              <a:t> SIB1         = 64</a:t>
            </a:r>
          </a:p>
          <a:p>
            <a:r>
              <a:rPr lang="en-US" altLang="zh-TW" dirty="0">
                <a:effectLst/>
              </a:rPr>
              <a:t>Subcarrier Spacing Common = SCSC30 //SCS30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//</a:t>
            </a:r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0,offsetToCarrier=0</a:t>
            </a:r>
          </a:p>
          <a:p>
            <a:r>
              <a:rPr lang="en-US" altLang="zh-TW" dirty="0">
                <a:effectLst/>
              </a:rPr>
              <a:t>1980/03/06 01:51:26.574	[0xB821]	BCCH_DL_SCH / SystemInformationBlockType1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plmn-IdentityList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              {</a:t>
            </a:r>
          </a:p>
          <a:p>
            <a:r>
              <a:rPr lang="en-US" altLang="zh-TW" dirty="0">
                <a:effectLst/>
              </a:rPr>
              <a:t>                {</a:t>
            </a:r>
          </a:p>
          <a:p>
            <a:r>
              <a:rPr lang="en-US" altLang="zh-TW" dirty="0">
                <a:effectLst/>
              </a:rPr>
              <a:t>                  mcc </a:t>
            </a:r>
          </a:p>
          <a:p>
            <a:r>
              <a:rPr lang="en-US" altLang="zh-TW" dirty="0">
                <a:effectLst/>
              </a:rPr>
              <a:t>                  {</a:t>
            </a:r>
          </a:p>
          <a:p>
            <a:r>
              <a:rPr lang="en-US" altLang="zh-TW" dirty="0">
                <a:effectLst/>
              </a:rPr>
              <a:t>                    4,</a:t>
            </a:r>
          </a:p>
          <a:p>
            <a:r>
              <a:rPr lang="en-US" altLang="zh-TW" dirty="0">
                <a:effectLst/>
              </a:rPr>
              <a:t>                    6,</a:t>
            </a:r>
          </a:p>
          <a:p>
            <a:r>
              <a:rPr lang="en-US" altLang="zh-TW" dirty="0">
                <a:effectLst/>
              </a:rPr>
              <a:t>                    6</a:t>
            </a:r>
          </a:p>
          <a:p>
            <a:r>
              <a:rPr lang="en-US" altLang="zh-TW" dirty="0">
                <a:effectLst/>
              </a:rPr>
              <a:t>                  },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mnc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                  {</a:t>
            </a:r>
          </a:p>
          <a:p>
            <a:r>
              <a:rPr lang="en-US" altLang="zh-TW" dirty="0">
                <a:effectLst/>
              </a:rPr>
              <a:t>                    6,</a:t>
            </a:r>
          </a:p>
          <a:p>
            <a:r>
              <a:rPr lang="en-US" altLang="zh-TW" dirty="0">
                <a:effectLst/>
              </a:rPr>
              <a:t>                    6</a:t>
            </a:r>
          </a:p>
          <a:p>
            <a:r>
              <a:rPr lang="en-US" altLang="zh-TW" dirty="0">
                <a:effectLst/>
              </a:rPr>
              <a:t>                  }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frequencyInfoDL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            {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              {</a:t>
            </a:r>
          </a:p>
          <a:p>
            <a:r>
              <a:rPr lang="en-US" altLang="zh-TW" dirty="0">
                <a:effectLst/>
              </a:rPr>
              <a:t>                {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79</a:t>
            </a:r>
          </a:p>
          <a:p>
            <a:r>
              <a:rPr lang="en-US" altLang="zh-TW" dirty="0">
                <a:effectLst/>
              </a:rPr>
              <a:t>                }</a:t>
            </a:r>
          </a:p>
          <a:p>
            <a:r>
              <a:rPr lang="en-US" altLang="zh-TW" dirty="0">
                <a:effectLst/>
              </a:rPr>
              <a:t>              },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0, //</a:t>
            </a:r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=0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scs-SpecificCarrierList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              {</a:t>
            </a:r>
          </a:p>
          <a:p>
            <a:r>
              <a:rPr lang="en-US" altLang="zh-TW" dirty="0">
                <a:effectLst/>
              </a:rPr>
              <a:t>                {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 0, //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=0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 kHz30,  //SCS30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carrierBandwidth</a:t>
            </a:r>
            <a:r>
              <a:rPr lang="en-US" altLang="zh-TW" dirty="0">
                <a:effectLst/>
              </a:rPr>
              <a:t> 273</a:t>
            </a:r>
          </a:p>
          <a:p>
            <a:r>
              <a:rPr lang="en-US" altLang="zh-TW" dirty="0">
                <a:effectLst/>
              </a:rPr>
              <a:t>                }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initialDownlinkBWP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            {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genericParameters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              {</a:t>
            </a:r>
          </a:p>
          <a:p>
            <a:r>
              <a:rPr lang="en-US" altLang="zh-TW" dirty="0">
                <a:effectLst/>
              </a:rPr>
              <a:t>                </a:t>
            </a:r>
            <a:r>
              <a:rPr lang="en-US" altLang="zh-TW" dirty="0" err="1">
                <a:effectLst/>
              </a:rPr>
              <a:t>locationAndBandwidth</a:t>
            </a:r>
            <a:r>
              <a:rPr lang="en-US" altLang="zh-TW" dirty="0">
                <a:effectLst/>
              </a:rPr>
              <a:t> 1099,</a:t>
            </a:r>
          </a:p>
          <a:p>
            <a:r>
              <a:rPr lang="en-US" altLang="zh-TW" dirty="0">
                <a:effectLst/>
              </a:rPr>
              <a:t>                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 kHz30 </a:t>
            </a:r>
          </a:p>
          <a:p>
            <a:r>
              <a:rPr lang="en-US" altLang="zh-TW" dirty="0">
                <a:effectLst/>
              </a:rPr>
              <a:t>              },</a:t>
            </a:r>
          </a:p>
          <a:p>
            <a:r>
              <a:rPr lang="en-US" altLang="zh-TW" dirty="0">
                <a:effectLst/>
              </a:rPr>
              <a:t>// </a:t>
            </a:r>
            <a:r>
              <a:rPr lang="en-US" altLang="zh-TW" dirty="0" err="1">
                <a:effectLst/>
              </a:rPr>
              <a:t>abs_freq_ssb</a:t>
            </a:r>
            <a:r>
              <a:rPr lang="en-US" altLang="zh-TW" dirty="0">
                <a:effectLst/>
              </a:rPr>
              <a:t> = 720288, </a:t>
            </a:r>
            <a:r>
              <a:rPr lang="en-US" altLang="zh-TW" dirty="0" err="1">
                <a:effectLst/>
              </a:rPr>
              <a:t>abs_freq_point_a</a:t>
            </a:r>
            <a:r>
              <a:rPr lang="en-US" altLang="zh-TW" dirty="0">
                <a:effectLst/>
              </a:rPr>
              <a:t> = 720048</a:t>
            </a:r>
          </a:p>
          <a:p>
            <a:r>
              <a:rPr lang="en-US" altLang="zh-TW" dirty="0">
                <a:effectLst/>
              </a:rPr>
              <a:t>// </a:t>
            </a:r>
            <a:r>
              <a:rPr lang="en-US" altLang="zh-TW" dirty="0" err="1">
                <a:effectLst/>
              </a:rPr>
              <a:t>corset_zero_id</a:t>
            </a:r>
            <a:r>
              <a:rPr lang="en-US" altLang="zh-TW" dirty="0">
                <a:effectLst/>
              </a:rPr>
              <a:t> = 4</a:t>
            </a:r>
          </a:p>
          <a:p>
            <a:r>
              <a:rPr lang="en-US" altLang="zh-TW" dirty="0">
                <a:effectLst/>
              </a:rPr>
              <a:t>1980/03/06 01:51:26.578	[0xB950]	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</a:t>
            </a:r>
            <a:r>
              <a:rPr lang="en-US" altLang="zh-TW" dirty="0" err="1">
                <a:effectLst/>
              </a:rPr>
              <a:t>per_cc_cfg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</a:t>
            </a:r>
            <a:r>
              <a:rPr lang="en-US" altLang="zh-TW" dirty="0" err="1">
                <a:effectLst/>
              </a:rPr>
              <a:t>cell_info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band = SYS_SBAND_NR5G_BAND79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phy_cell_id</a:t>
            </a:r>
            <a:r>
              <a:rPr lang="en-US" altLang="zh-TW" dirty="0">
                <a:effectLst/>
              </a:rPr>
              <a:t> = 1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ssb_sub_carrier_spacing</a:t>
            </a:r>
            <a:r>
              <a:rPr lang="en-US" altLang="zh-TW" dirty="0">
                <a:effectLst/>
              </a:rPr>
              <a:t> = SSB_30KHZ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720288</a:t>
            </a:r>
          </a:p>
          <a:p>
            <a:r>
              <a:rPr lang="en-US" altLang="zh-TW" dirty="0">
                <a:effectLst/>
              </a:rPr>
              <a:t>         </a:t>
            </a:r>
            <a:r>
              <a:rPr lang="en-US" altLang="zh-TW" dirty="0" err="1">
                <a:effectLst/>
              </a:rPr>
              <a:t>dl_freq_info</a:t>
            </a:r>
            <a:r>
              <a:rPr lang="en-US" altLang="zh-TW" dirty="0">
                <a:effectLst/>
              </a:rPr>
              <a:t>[0]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abs_freq_ssb</a:t>
            </a:r>
            <a:r>
              <a:rPr lang="en-US" altLang="zh-TW" dirty="0">
                <a:effectLst/>
              </a:rPr>
              <a:t> = 720288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abs_freq_point_a</a:t>
            </a:r>
            <a:r>
              <a:rPr lang="en-US" altLang="zh-TW" dirty="0">
                <a:effectLst/>
              </a:rPr>
              <a:t> = 720048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num_scs_carriers</a:t>
            </a:r>
            <a:r>
              <a:rPr lang="en-US" altLang="zh-TW" dirty="0">
                <a:effectLst/>
              </a:rPr>
              <a:t> = 1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multi_freq_band_list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</a:t>
            </a:r>
            <a:r>
              <a:rPr lang="en-US" altLang="zh-TW" dirty="0" err="1">
                <a:effectLst/>
              </a:rPr>
              <a:t>num_bands</a:t>
            </a:r>
            <a:r>
              <a:rPr lang="en-US" altLang="zh-TW" dirty="0">
                <a:effectLst/>
              </a:rPr>
              <a:t> = 1</a:t>
            </a:r>
          </a:p>
          <a:p>
            <a:r>
              <a:rPr lang="en-US" altLang="zh-TW" dirty="0">
                <a:effectLst/>
              </a:rPr>
              <a:t>               </a:t>
            </a:r>
            <a:r>
              <a:rPr lang="en-US" altLang="zh-TW" dirty="0" err="1">
                <a:effectLst/>
              </a:rPr>
              <a:t>freq_band_indicator</a:t>
            </a:r>
            <a:r>
              <a:rPr lang="en-US" altLang="zh-TW" dirty="0">
                <a:effectLst/>
              </a:rPr>
              <a:t> = { 79, 0, 0, 0, 0, 0, 0, 0 }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scs_spec_carr_list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----------------------------------------------------------------</a:t>
            </a:r>
          </a:p>
          <a:p>
            <a:r>
              <a:rPr lang="en-US" altLang="zh-TW" dirty="0">
                <a:effectLst/>
              </a:rPr>
              <a:t>               |#  |</a:t>
            </a:r>
            <a:r>
              <a:rPr lang="en-US" altLang="zh-TW" dirty="0" err="1">
                <a:effectLst/>
              </a:rPr>
              <a:t>offset_to_carr|carrier_bw_prb|scs</a:t>
            </a:r>
            <a:r>
              <a:rPr lang="en-US" altLang="zh-TW" dirty="0">
                <a:effectLst/>
              </a:rPr>
              <a:t>         |</a:t>
            </a:r>
            <a:r>
              <a:rPr lang="en-US" altLang="zh-TW" dirty="0" err="1">
                <a:effectLst/>
              </a:rPr>
              <a:t>carrier_bw</a:t>
            </a:r>
            <a:r>
              <a:rPr lang="en-US" altLang="zh-TW" dirty="0">
                <a:effectLst/>
              </a:rPr>
              <a:t>     |</a:t>
            </a:r>
          </a:p>
          <a:p>
            <a:r>
              <a:rPr lang="en-US" altLang="zh-TW" dirty="0">
                <a:effectLst/>
              </a:rPr>
              <a:t>               ----------------------------------------------------------------</a:t>
            </a:r>
          </a:p>
          <a:p>
            <a:r>
              <a:rPr lang="en-US" altLang="zh-TW" dirty="0">
                <a:effectLst/>
              </a:rPr>
              <a:t>               |  0|             0|           273|       kHz30| NR5G_BW_200MHz|</a:t>
            </a:r>
          </a:p>
          <a:p>
            <a:r>
              <a:rPr lang="en-US" altLang="zh-TW" dirty="0">
                <a:effectLst/>
              </a:rPr>
              <a:t>         </a:t>
            </a:r>
            <a:r>
              <a:rPr lang="en-US" altLang="zh-TW" dirty="0" err="1">
                <a:effectLst/>
              </a:rPr>
              <a:t>ul_freq_info</a:t>
            </a:r>
            <a:r>
              <a:rPr lang="en-US" altLang="zh-TW" dirty="0">
                <a:effectLst/>
              </a:rPr>
              <a:t>[0]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abs_freq_point_a</a:t>
            </a:r>
            <a:r>
              <a:rPr lang="en-US" altLang="zh-TW" dirty="0">
                <a:effectLst/>
              </a:rPr>
              <a:t> = 720048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p_max</a:t>
            </a:r>
            <a:r>
              <a:rPr lang="en-US" altLang="zh-TW" dirty="0">
                <a:effectLst/>
              </a:rPr>
              <a:t> = 230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add_spectrum_emission_present</a:t>
            </a:r>
            <a:r>
              <a:rPr lang="en-US" altLang="zh-TW" dirty="0">
                <a:effectLst/>
              </a:rPr>
              <a:t> = 0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add_spectrum_emission</a:t>
            </a:r>
            <a:r>
              <a:rPr lang="en-US" altLang="zh-TW" dirty="0">
                <a:effectLst/>
              </a:rPr>
              <a:t> = 0</a:t>
            </a:r>
          </a:p>
          <a:p>
            <a:r>
              <a:rPr lang="en-US" altLang="zh-TW" dirty="0">
                <a:effectLst/>
              </a:rPr>
              <a:t>            freq_shift_7p5_khz = 0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num_scs_carriers</a:t>
            </a:r>
            <a:r>
              <a:rPr lang="en-US" altLang="zh-TW" dirty="0">
                <a:effectLst/>
              </a:rPr>
              <a:t> = 1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multi_freq_band_list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</a:t>
            </a:r>
            <a:r>
              <a:rPr lang="en-US" altLang="zh-TW" dirty="0" err="1">
                <a:effectLst/>
              </a:rPr>
              <a:t>num_bands</a:t>
            </a:r>
            <a:r>
              <a:rPr lang="en-US" altLang="zh-TW" dirty="0">
                <a:effectLst/>
              </a:rPr>
              <a:t> = 1</a:t>
            </a:r>
          </a:p>
          <a:p>
            <a:r>
              <a:rPr lang="en-US" altLang="zh-TW" dirty="0">
                <a:effectLst/>
              </a:rPr>
              <a:t>               </a:t>
            </a:r>
            <a:r>
              <a:rPr lang="en-US" altLang="zh-TW" dirty="0" err="1">
                <a:effectLst/>
              </a:rPr>
              <a:t>freq_band_indicator</a:t>
            </a:r>
            <a:r>
              <a:rPr lang="en-US" altLang="zh-TW" dirty="0">
                <a:effectLst/>
              </a:rPr>
              <a:t> = { 79, 0, 0, 0, 0, 0, 0, 0 }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scs_spec_carr_list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----------------------------------------------------------------</a:t>
            </a:r>
          </a:p>
          <a:p>
            <a:r>
              <a:rPr lang="en-US" altLang="zh-TW" dirty="0">
                <a:effectLst/>
              </a:rPr>
              <a:t>               |#  |</a:t>
            </a:r>
            <a:r>
              <a:rPr lang="en-US" altLang="zh-TW" dirty="0" err="1">
                <a:effectLst/>
              </a:rPr>
              <a:t>offset_to_carr|carrier_bw_prb|scs</a:t>
            </a:r>
            <a:r>
              <a:rPr lang="en-US" altLang="zh-TW" dirty="0">
                <a:effectLst/>
              </a:rPr>
              <a:t>         |</a:t>
            </a:r>
            <a:r>
              <a:rPr lang="en-US" altLang="zh-TW" dirty="0" err="1">
                <a:effectLst/>
              </a:rPr>
              <a:t>carrier_bw</a:t>
            </a:r>
            <a:r>
              <a:rPr lang="en-US" altLang="zh-TW" dirty="0">
                <a:effectLst/>
              </a:rPr>
              <a:t>     |</a:t>
            </a:r>
          </a:p>
          <a:p>
            <a:r>
              <a:rPr lang="en-US" altLang="zh-TW" dirty="0">
                <a:effectLst/>
              </a:rPr>
              <a:t>               ----------------------------------------------------------------</a:t>
            </a:r>
          </a:p>
          <a:p>
            <a:r>
              <a:rPr lang="en-US" altLang="zh-TW" dirty="0">
                <a:effectLst/>
              </a:rPr>
              <a:t>               |  0|             0|           273|       kHz30| NR5G_BW_200MHz|</a:t>
            </a:r>
          </a:p>
          <a:p>
            <a:r>
              <a:rPr lang="en-US" altLang="zh-TW" dirty="0">
                <a:effectLst/>
              </a:rPr>
              <a:t>         </a:t>
            </a:r>
            <a:r>
              <a:rPr lang="en-US" altLang="zh-TW" dirty="0" err="1">
                <a:effectLst/>
              </a:rPr>
              <a:t>dl_bwp_params</a:t>
            </a:r>
            <a:r>
              <a:rPr lang="en-US" altLang="zh-TW" dirty="0">
                <a:effectLst/>
              </a:rPr>
              <a:t>[0]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bwp_generic_params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</a:t>
            </a:r>
            <a:r>
              <a:rPr lang="en-US" altLang="zh-TW" dirty="0" err="1">
                <a:effectLst/>
              </a:rPr>
              <a:t>bwp_id</a:t>
            </a:r>
            <a:r>
              <a:rPr lang="en-US" altLang="zh-TW" dirty="0">
                <a:effectLst/>
              </a:rPr>
              <a:t> = 0</a:t>
            </a:r>
          </a:p>
          <a:p>
            <a:r>
              <a:rPr lang="en-US" altLang="zh-TW" dirty="0">
                <a:effectLst/>
              </a:rPr>
              <a:t>               </a:t>
            </a:r>
            <a:r>
              <a:rPr lang="en-US" altLang="zh-TW" dirty="0" err="1">
                <a:effectLst/>
              </a:rPr>
              <a:t>loc_and_bw</a:t>
            </a:r>
            <a:r>
              <a:rPr lang="en-US" altLang="zh-TW" dirty="0">
                <a:effectLst/>
              </a:rPr>
              <a:t> = 1099</a:t>
            </a:r>
          </a:p>
          <a:p>
            <a:r>
              <a:rPr lang="en-US" altLang="zh-TW" dirty="0">
                <a:effectLst/>
              </a:rPr>
              <a:t>               </a:t>
            </a:r>
            <a:r>
              <a:rPr lang="en-US" altLang="zh-TW" dirty="0" err="1">
                <a:effectLst/>
              </a:rPr>
              <a:t>sub_carr_spacing</a:t>
            </a:r>
            <a:r>
              <a:rPr lang="en-US" altLang="zh-TW" dirty="0">
                <a:effectLst/>
              </a:rPr>
              <a:t> = kHz30</a:t>
            </a:r>
          </a:p>
          <a:p>
            <a:r>
              <a:rPr lang="en-US" altLang="zh-TW" dirty="0">
                <a:effectLst/>
              </a:rPr>
              <a:t>               </a:t>
            </a:r>
            <a:r>
              <a:rPr lang="en-US" altLang="zh-TW" dirty="0" err="1">
                <a:effectLst/>
              </a:rPr>
              <a:t>cyclic_prefix</a:t>
            </a:r>
            <a:r>
              <a:rPr lang="en-US" altLang="zh-TW" dirty="0">
                <a:effectLst/>
              </a:rPr>
              <a:t> = NORMAL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cfg_mask</a:t>
            </a:r>
            <a:r>
              <a:rPr lang="en-US" altLang="zh-TW" dirty="0">
                <a:effectLst/>
              </a:rPr>
              <a:t> = COMMON | DEDICATED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dl_bwp_common</a:t>
            </a:r>
            <a:r>
              <a:rPr lang="en-US" altLang="zh-TW" dirty="0">
                <a:effectLst/>
              </a:rPr>
              <a:t>[0]</a:t>
            </a:r>
          </a:p>
          <a:p>
            <a:r>
              <a:rPr lang="en-US" altLang="zh-TW" dirty="0">
                <a:effectLst/>
              </a:rPr>
              <a:t>               </a:t>
            </a:r>
            <a:r>
              <a:rPr lang="en-US" altLang="zh-TW" dirty="0" err="1">
                <a:effectLst/>
              </a:rPr>
              <a:t>cfg_mask</a:t>
            </a:r>
            <a:r>
              <a:rPr lang="en-US" altLang="zh-TW" dirty="0">
                <a:effectLst/>
              </a:rPr>
              <a:t> = PDCCH | PDSCH</a:t>
            </a:r>
          </a:p>
          <a:p>
            <a:r>
              <a:rPr lang="en-US" altLang="zh-TW" dirty="0">
                <a:effectLst/>
              </a:rPr>
              <a:t>               </a:t>
            </a:r>
            <a:r>
              <a:rPr lang="en-US" altLang="zh-TW" dirty="0" err="1">
                <a:effectLst/>
              </a:rPr>
              <a:t>pdcch_common</a:t>
            </a:r>
            <a:r>
              <a:rPr lang="en-US" altLang="zh-TW" dirty="0">
                <a:effectLst/>
              </a:rPr>
              <a:t>[0]</a:t>
            </a:r>
          </a:p>
          <a:p>
            <a:r>
              <a:rPr lang="en-US" altLang="zh-TW" dirty="0">
                <a:effectLst/>
              </a:rPr>
              <a:t>                  enable = 1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corset_zero_id</a:t>
            </a:r>
            <a:r>
              <a:rPr lang="en-US" altLang="zh-TW" dirty="0">
                <a:effectLst/>
              </a:rPr>
              <a:t> = 4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searchspace_zero_id</a:t>
            </a:r>
            <a:r>
              <a:rPr lang="en-US" altLang="zh-TW" dirty="0">
                <a:effectLst/>
              </a:rPr>
              <a:t> = 0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coreset_active_bmask</a:t>
            </a:r>
            <a:r>
              <a:rPr lang="en-US" altLang="zh-TW" dirty="0">
                <a:effectLst/>
              </a:rPr>
              <a:t> = 1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coreset_rel_bmask</a:t>
            </a:r>
            <a:r>
              <a:rPr lang="en-US" altLang="zh-TW" dirty="0">
                <a:effectLst/>
              </a:rPr>
              <a:t> = 0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search_space_active_bmask</a:t>
            </a:r>
            <a:r>
              <a:rPr lang="en-US" altLang="zh-TW" dirty="0">
                <a:effectLst/>
              </a:rPr>
              <a:t> = 0x0000000000000003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search_space_rel_bmask</a:t>
            </a:r>
            <a:r>
              <a:rPr lang="en-US" altLang="zh-TW" dirty="0">
                <a:effectLst/>
              </a:rPr>
              <a:t> = 0x0000000000000000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search_space_id_RMSI</a:t>
            </a:r>
            <a:r>
              <a:rPr lang="en-US" altLang="zh-TW" dirty="0">
                <a:effectLst/>
              </a:rPr>
              <a:t> = 0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search_space_id_OSI</a:t>
            </a:r>
            <a:r>
              <a:rPr lang="en-US" altLang="zh-TW" dirty="0">
                <a:effectLst/>
              </a:rPr>
              <a:t> = 255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search_space_id_paging</a:t>
            </a:r>
            <a:r>
              <a:rPr lang="en-US" altLang="zh-TW" dirty="0">
                <a:effectLst/>
              </a:rPr>
              <a:t> = 1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search_space_id_ra</a:t>
            </a:r>
            <a:r>
              <a:rPr lang="en-US" altLang="zh-TW" dirty="0">
                <a:effectLst/>
              </a:rPr>
              <a:t> = 1</a:t>
            </a:r>
          </a:p>
          <a:p>
            <a:r>
              <a:rPr lang="en-US" altLang="zh-TW" dirty="0">
                <a:effectLst/>
              </a:rPr>
              <a:t>				  </a:t>
            </a:r>
          </a:p>
          <a:p>
            <a:r>
              <a:rPr lang="en-US" altLang="zh-TW" dirty="0">
                <a:effectLst/>
              </a:rPr>
              <a:t>// 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=723324, 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=720288</a:t>
            </a:r>
          </a:p>
          <a:p>
            <a:r>
              <a:rPr lang="en-US" altLang="zh-TW" dirty="0">
                <a:effectLst/>
              </a:rPr>
              <a:t>1980/03/06 01:51:27.465	[0xB825]	NR5G RRC Configuration Info</a:t>
            </a:r>
          </a:p>
          <a:p>
            <a:r>
              <a:rPr lang="en-US" altLang="zh-TW" dirty="0">
                <a:effectLst/>
              </a:rPr>
              <a:t>Contiguous CC Info</a:t>
            </a:r>
          </a:p>
          <a:p>
            <a:r>
              <a:rPr lang="en-US" altLang="zh-TW" dirty="0">
                <a:effectLst/>
              </a:rPr>
              <a:t>   ------------------------------------------------------</a:t>
            </a:r>
          </a:p>
          <a:p>
            <a:r>
              <a:rPr lang="en-US" altLang="zh-TW" dirty="0">
                <a:effectLst/>
              </a:rPr>
              <a:t>   |   |Band  |                    |                    |</a:t>
            </a:r>
          </a:p>
          <a:p>
            <a:r>
              <a:rPr lang="en-US" altLang="zh-TW" dirty="0">
                <a:effectLst/>
              </a:rPr>
              <a:t>   |#  |</a:t>
            </a:r>
            <a:r>
              <a:rPr lang="en-US" altLang="zh-TW" dirty="0" err="1">
                <a:effectLst/>
              </a:rPr>
              <a:t>Number|DL</a:t>
            </a:r>
            <a:r>
              <a:rPr lang="en-US" altLang="zh-TW" dirty="0">
                <a:effectLst/>
              </a:rPr>
              <a:t> BW Class         |UL BW Class         |</a:t>
            </a:r>
          </a:p>
          <a:p>
            <a:r>
              <a:rPr lang="en-US" altLang="zh-TW" dirty="0">
                <a:effectLst/>
              </a:rPr>
              <a:t>   ------------------------------------------------------</a:t>
            </a:r>
          </a:p>
          <a:p>
            <a:r>
              <a:rPr lang="en-US" altLang="zh-TW" dirty="0">
                <a:effectLst/>
              </a:rPr>
              <a:t>   |  0|    79|      NR5G_RRC_BWC_A|      NR5G_RRC_BWC_A|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NR5G Serving Cell Info</a:t>
            </a:r>
          </a:p>
          <a:p>
            <a:r>
              <a:rPr lang="en-US" altLang="zh-TW" dirty="0">
                <a:effectLst/>
              </a:rPr>
              <a:t>   --------------------------------------------------------------------------------------------------</a:t>
            </a:r>
          </a:p>
          <a:p>
            <a:r>
              <a:rPr lang="en-US" altLang="zh-TW" dirty="0">
                <a:effectLst/>
              </a:rPr>
              <a:t>   |   |   |      |          |          |          |      |         |          |          |DL  |UL  |</a:t>
            </a:r>
          </a:p>
          <a:p>
            <a:r>
              <a:rPr lang="en-US" altLang="zh-TW" dirty="0">
                <a:effectLst/>
              </a:rPr>
              <a:t>   |   |CC |Cell  |          |          |          |      |         |DL </a:t>
            </a:r>
            <a:r>
              <a:rPr lang="en-US" altLang="zh-TW" dirty="0" err="1">
                <a:effectLst/>
              </a:rPr>
              <a:t>Carrier|UL</a:t>
            </a:r>
            <a:r>
              <a:rPr lang="en-US" altLang="zh-TW" dirty="0">
                <a:effectLst/>
              </a:rPr>
              <a:t> </a:t>
            </a:r>
            <a:r>
              <a:rPr lang="en-US" altLang="zh-TW" dirty="0" err="1">
                <a:effectLst/>
              </a:rPr>
              <a:t>Carrier|Max</a:t>
            </a:r>
            <a:r>
              <a:rPr lang="en-US" altLang="zh-TW" dirty="0">
                <a:effectLst/>
              </a:rPr>
              <a:t> |Max |</a:t>
            </a:r>
          </a:p>
          <a:p>
            <a:r>
              <a:rPr lang="en-US" altLang="zh-TW" dirty="0">
                <a:effectLst/>
              </a:rPr>
              <a:t>   |#  |Id |Id    |DL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 |UL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 |SSB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|Band  |Band </a:t>
            </a:r>
            <a:r>
              <a:rPr lang="en-US" altLang="zh-TW" dirty="0" err="1">
                <a:effectLst/>
              </a:rPr>
              <a:t>Type|Bandwidth</a:t>
            </a:r>
            <a:r>
              <a:rPr lang="en-US" altLang="zh-TW" dirty="0">
                <a:effectLst/>
              </a:rPr>
              <a:t> |Bandwidth |MIMO|MIMO|</a:t>
            </a:r>
          </a:p>
          <a:p>
            <a:r>
              <a:rPr lang="en-US" altLang="zh-TW" dirty="0">
                <a:effectLst/>
              </a:rPr>
              <a:t>   --------------------------------------------------------------------------------------------------</a:t>
            </a:r>
          </a:p>
          <a:p>
            <a:r>
              <a:rPr lang="en-US" altLang="zh-TW" dirty="0">
                <a:effectLst/>
              </a:rPr>
              <a:t>   |  0|  0|     1|    723324|    723324|    720288|    79|     SUB6| BW_100MHz| BW_100MHz|  NA|  NA|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Radio Bearer Info</a:t>
            </a:r>
          </a:p>
          <a:p>
            <a:r>
              <a:rPr lang="en-US" altLang="zh-TW" dirty="0">
                <a:effectLst/>
              </a:rPr>
              <a:t>   --------------------------------------------------------------------------------------------------------------------------------------------------------------------------</a:t>
            </a:r>
          </a:p>
          <a:p>
            <a:r>
              <a:rPr lang="en-US" altLang="zh-TW" dirty="0">
                <a:effectLst/>
              </a:rPr>
              <a:t>   |   |   |           |       |          |       |               |               |       |          |       |               |               |UL     |UL PDCP  |UL Data     |</a:t>
            </a:r>
          </a:p>
          <a:p>
            <a:r>
              <a:rPr lang="en-US" altLang="zh-TW" dirty="0">
                <a:effectLst/>
              </a:rPr>
              <a:t>   |   |RB |</a:t>
            </a:r>
            <a:r>
              <a:rPr lang="en-US" altLang="zh-TW" dirty="0" err="1">
                <a:effectLst/>
              </a:rPr>
              <a:t>Termination|DL</a:t>
            </a:r>
            <a:r>
              <a:rPr lang="en-US" altLang="zh-TW" dirty="0">
                <a:effectLst/>
              </a:rPr>
              <a:t> RB  |          |DL ROHC|               |DL Integrity   |UL RB  |          |UL ROHC|               |UL Integrity   |</a:t>
            </a:r>
            <a:r>
              <a:rPr lang="en-US" altLang="zh-TW" dirty="0" err="1">
                <a:effectLst/>
              </a:rPr>
              <a:t>Primary|Dup</a:t>
            </a:r>
            <a:r>
              <a:rPr lang="en-US" altLang="zh-TW" dirty="0">
                <a:effectLst/>
              </a:rPr>
              <a:t>      |Split       |</a:t>
            </a:r>
          </a:p>
          <a:p>
            <a:r>
              <a:rPr lang="en-US" altLang="zh-TW" dirty="0">
                <a:effectLst/>
              </a:rPr>
              <a:t>   |#  |ID |Point      |Type   |DL RB </a:t>
            </a:r>
            <a:r>
              <a:rPr lang="en-US" altLang="zh-TW" dirty="0" err="1">
                <a:effectLst/>
              </a:rPr>
              <a:t>Path|Enabled|DL</a:t>
            </a:r>
            <a:r>
              <a:rPr lang="en-US" altLang="zh-TW" dirty="0">
                <a:effectLst/>
              </a:rPr>
              <a:t> Cipher </a:t>
            </a:r>
            <a:r>
              <a:rPr lang="en-US" altLang="zh-TW" dirty="0" err="1">
                <a:effectLst/>
              </a:rPr>
              <a:t>Algo</a:t>
            </a:r>
            <a:r>
              <a:rPr lang="en-US" altLang="zh-TW" dirty="0">
                <a:effectLst/>
              </a:rPr>
              <a:t> |</a:t>
            </a:r>
            <a:r>
              <a:rPr lang="en-US" altLang="zh-TW" dirty="0" err="1">
                <a:effectLst/>
              </a:rPr>
              <a:t>Algo</a:t>
            </a:r>
            <a:r>
              <a:rPr lang="en-US" altLang="zh-TW" dirty="0">
                <a:effectLst/>
              </a:rPr>
              <a:t>           |Type   |UL RB </a:t>
            </a:r>
            <a:r>
              <a:rPr lang="en-US" altLang="zh-TW" dirty="0" err="1">
                <a:effectLst/>
              </a:rPr>
              <a:t>Path|Enabled|UL</a:t>
            </a:r>
            <a:r>
              <a:rPr lang="en-US" altLang="zh-TW" dirty="0">
                <a:effectLst/>
              </a:rPr>
              <a:t> Cipher </a:t>
            </a:r>
            <a:r>
              <a:rPr lang="en-US" altLang="zh-TW" dirty="0" err="1">
                <a:effectLst/>
              </a:rPr>
              <a:t>Algo</a:t>
            </a:r>
            <a:r>
              <a:rPr lang="en-US" altLang="zh-TW" dirty="0">
                <a:effectLst/>
              </a:rPr>
              <a:t> |</a:t>
            </a:r>
            <a:r>
              <a:rPr lang="en-US" altLang="zh-TW" dirty="0" err="1">
                <a:effectLst/>
              </a:rPr>
              <a:t>Algo</a:t>
            </a:r>
            <a:r>
              <a:rPr lang="en-US" altLang="zh-TW" dirty="0">
                <a:effectLst/>
              </a:rPr>
              <a:t>           |Path   |</a:t>
            </a:r>
            <a:r>
              <a:rPr lang="en-US" altLang="zh-TW" dirty="0" err="1">
                <a:effectLst/>
              </a:rPr>
              <a:t>Activated|Threshold</a:t>
            </a:r>
            <a:r>
              <a:rPr lang="en-US" altLang="zh-TW" dirty="0">
                <a:effectLst/>
              </a:rPr>
              <a:t>   |</a:t>
            </a:r>
          </a:p>
          <a:p>
            <a:r>
              <a:rPr lang="en-US" altLang="zh-TW" dirty="0">
                <a:effectLst/>
              </a:rPr>
              <a:t>   --------------------------------------------------------------------------------------------------------------------------------------------------------------------------</a:t>
            </a:r>
          </a:p>
          <a:p>
            <a:r>
              <a:rPr lang="en-US" altLang="zh-TW" dirty="0">
                <a:effectLst/>
              </a:rPr>
              <a:t>   |  0|  1|         NR|    DRB|        NR|  false|    NONE (nea0)|  SNOW3G (nea1)|    DRB|        NR|  false|    NONE (nea0)|  SNOW3G (nea1)|   NONE|    false|           0|</a:t>
            </a:r>
          </a:p>
          <a:p>
            <a:r>
              <a:rPr lang="en-US" altLang="zh-TW" dirty="0">
                <a:effectLst/>
              </a:rPr>
              <a:t>   |  1|  1|         NR|    SRB|        NR|  false|    NONE (nea0)|  SNOW3G (nea1)|    SRB|        NR|  false|    NONE (nea0)|  SNOW3G (nea1)|   NONE|    false|           0|</a:t>
            </a:r>
          </a:p>
          <a:p>
            <a:r>
              <a:rPr lang="en-US" altLang="zh-TW" dirty="0">
                <a:effectLst/>
              </a:rPr>
              <a:t>   |  2|  2|         NR|    SRB|        NR|  false|    NONE (nea0)|  SNOW3G (nea1)|    SRB|        NR|  false|    NONE (nea0)|  SNOW3G (nea1)|   NONE|    false|           0|</a:t>
            </a:r>
          </a:p>
          <a:p>
            <a:endParaRPr lang="en-US" altLang="zh-TW" dirty="0">
              <a:effectLst/>
            </a:endParaRPr>
          </a:p>
          <a:p>
            <a:endParaRPr lang="en-US" altLang="zh-TW" dirty="0">
              <a:effectLst/>
            </a:endParaRPr>
          </a:p>
          <a:p>
            <a:endParaRPr lang="en-US" altLang="zh-TW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0561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Code</a:t>
            </a:r>
            <a:r>
              <a:rPr lang="zh-TW" altLang="en-US" dirty="0">
                <a:effectLst/>
              </a:rPr>
              <a:t>計算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		abs_freq_of_ssb_rb_0 = </a:t>
            </a:r>
            <a:r>
              <a:rPr lang="en-US" altLang="zh-TW" dirty="0" err="1">
                <a:effectLst/>
              </a:rPr>
              <a:t>dl_freq_info.abs_freq_ssb</a:t>
            </a:r>
            <a:r>
              <a:rPr lang="en-US" altLang="zh-TW" dirty="0">
                <a:effectLst/>
              </a:rPr>
              <a:t> - (10 * 12 * </a:t>
            </a:r>
            <a:r>
              <a:rPr lang="en-US" altLang="zh-TW" dirty="0" err="1">
                <a:effectLst/>
              </a:rPr>
              <a:t>scs_sspbch</a:t>
            </a:r>
            <a:r>
              <a:rPr lang="en-US" altLang="zh-TW" dirty="0">
                <a:effectLst/>
              </a:rPr>
              <a:t>);</a:t>
            </a:r>
          </a:p>
          <a:p>
            <a:r>
              <a:rPr lang="en-US" altLang="zh-TW" dirty="0">
                <a:effectLst/>
              </a:rPr>
              <a:t>        3559440 = 3563040 - (10 * 12 * 30);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		if(abs_freq_of_ssb_rb_0 &lt; </a:t>
            </a:r>
            <a:r>
              <a:rPr lang="en-US" altLang="zh-TW" dirty="0" err="1">
                <a:effectLst/>
              </a:rPr>
              <a:t>dl_freq_info.abs_freq_point_a</a:t>
            </a:r>
            <a:r>
              <a:rPr lang="en-US" altLang="zh-TW" dirty="0">
                <a:effectLst/>
              </a:rPr>
              <a:t>)</a:t>
            </a:r>
          </a:p>
          <a:p>
            <a:r>
              <a:rPr lang="en-US" altLang="zh-TW" dirty="0">
                <a:effectLst/>
              </a:rPr>
              <a:t>        if(3559440 &lt; 3554700)</a:t>
            </a:r>
          </a:p>
          <a:p>
            <a:r>
              <a:rPr lang="en-US" altLang="zh-TW" dirty="0">
                <a:effectLst/>
              </a:rPr>
              <a:t>        {</a:t>
            </a:r>
          </a:p>
          <a:p>
            <a:r>
              <a:rPr lang="en-US" altLang="zh-TW" dirty="0">
                <a:effectLst/>
              </a:rPr>
              <a:t>            DU_CELL_ERROR_ARG0(</a:t>
            </a:r>
            <a:r>
              <a:rPr lang="en-US" altLang="zh-TW" dirty="0" err="1">
                <a:effectLst/>
              </a:rPr>
              <a:t>module_ids</a:t>
            </a:r>
            <a:r>
              <a:rPr lang="en-US" altLang="zh-TW" dirty="0">
                <a:effectLst/>
              </a:rPr>
              <a:t>::DURRM,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::CELL_ID, </a:t>
            </a:r>
            <a:r>
              <a:rPr lang="en-US" altLang="zh-TW" dirty="0" err="1">
                <a:effectLst/>
              </a:rPr>
              <a:t>cell_info.cell_id</a:t>
            </a:r>
            <a:r>
              <a:rPr lang="en-US" altLang="zh-TW" dirty="0">
                <a:effectLst/>
              </a:rPr>
              <a:t>,</a:t>
            </a:r>
          </a:p>
          <a:p>
            <a:r>
              <a:rPr lang="en-US" altLang="zh-TW" dirty="0">
                <a:effectLst/>
              </a:rPr>
              <a:t>                    </a:t>
            </a:r>
            <a:r>
              <a:rPr lang="en-US" altLang="zh-TW" dirty="0" err="1">
                <a:effectLst/>
              </a:rPr>
              <a:t>gnb_du_rrm_log</a:t>
            </a:r>
            <a:r>
              <a:rPr lang="en-US" altLang="zh-TW" dirty="0">
                <a:effectLst/>
              </a:rPr>
              <a:t>::RRM_INVALID_ABS_FREQ_CONFIG);</a:t>
            </a:r>
          </a:p>
          <a:p>
            <a:r>
              <a:rPr lang="en-US" altLang="zh-TW" dirty="0">
                <a:effectLst/>
              </a:rPr>
              <a:t>            return </a:t>
            </a:r>
            <a:r>
              <a:rPr lang="en-US" altLang="zh-TW" dirty="0" err="1">
                <a:effectLst/>
              </a:rPr>
              <a:t>ret_t</a:t>
            </a:r>
            <a:r>
              <a:rPr lang="en-US" altLang="zh-TW" dirty="0">
                <a:effectLst/>
              </a:rPr>
              <a:t>::FAILURE;</a:t>
            </a:r>
          </a:p>
          <a:p>
            <a:r>
              <a:rPr lang="en-US" altLang="zh-TW" dirty="0">
                <a:effectLst/>
              </a:rPr>
              <a:t>        }</a:t>
            </a:r>
          </a:p>
          <a:p>
            <a:r>
              <a:rPr lang="en-US" altLang="zh-TW" dirty="0">
                <a:effectLst/>
              </a:rPr>
              <a:t>		</a:t>
            </a: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ssb_offset_from_point_a_in_khz</a:t>
            </a:r>
            <a:r>
              <a:rPr lang="en-US" altLang="zh-TW" dirty="0">
                <a:effectLst/>
              </a:rPr>
              <a:t> = abs_freq_of_ssb_rb_0 - </a:t>
            </a:r>
            <a:r>
              <a:rPr lang="en-US" altLang="zh-TW" dirty="0" err="1">
                <a:effectLst/>
              </a:rPr>
              <a:t>dl_freq_info.abs_freq_point_a</a:t>
            </a:r>
            <a:r>
              <a:rPr lang="en-US" altLang="zh-TW" dirty="0">
                <a:effectLst/>
              </a:rPr>
              <a:t>;</a:t>
            </a:r>
          </a:p>
          <a:p>
            <a:r>
              <a:rPr lang="en-US" altLang="zh-TW" dirty="0">
                <a:effectLst/>
              </a:rPr>
              <a:t>        4740 = 3559440 - 3554700;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ssb_sub_carrier_offset_in_khz</a:t>
            </a:r>
            <a:r>
              <a:rPr lang="en-US" altLang="zh-TW" dirty="0">
                <a:effectLst/>
              </a:rPr>
              <a:t> = </a:t>
            </a:r>
            <a:r>
              <a:rPr lang="en-US" altLang="zh-TW" dirty="0" err="1">
                <a:effectLst/>
              </a:rPr>
              <a:t>ssb_offset_from_point_a_in_khz</a:t>
            </a:r>
            <a:r>
              <a:rPr lang="en-US" altLang="zh-TW" dirty="0">
                <a:effectLst/>
              </a:rPr>
              <a:t> % (12 * </a:t>
            </a:r>
            <a:r>
              <a:rPr lang="en-US" altLang="zh-TW" dirty="0" err="1">
                <a:effectLst/>
              </a:rPr>
              <a:t>scs_kssb</a:t>
            </a:r>
            <a:r>
              <a:rPr lang="en-US" altLang="zh-TW" dirty="0">
                <a:effectLst/>
              </a:rPr>
              <a:t>);</a:t>
            </a:r>
          </a:p>
          <a:p>
            <a:r>
              <a:rPr lang="en-US" altLang="zh-TW" dirty="0">
                <a:effectLst/>
              </a:rPr>
              <a:t>        60 = 4740 % (12 * 15);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offset_to_point_a_in_khz</a:t>
            </a:r>
            <a:r>
              <a:rPr lang="en-US" altLang="zh-TW" dirty="0">
                <a:effectLst/>
              </a:rPr>
              <a:t> = </a:t>
            </a:r>
            <a:r>
              <a:rPr lang="en-US" altLang="zh-TW" dirty="0" err="1">
                <a:effectLst/>
              </a:rPr>
              <a:t>ssb_offset_from_point_a_in_khz</a:t>
            </a:r>
            <a:r>
              <a:rPr lang="en-US" altLang="zh-TW" dirty="0">
                <a:effectLst/>
              </a:rPr>
              <a:t> - </a:t>
            </a:r>
            <a:r>
              <a:rPr lang="en-US" altLang="zh-TW" dirty="0" err="1">
                <a:effectLst/>
              </a:rPr>
              <a:t>ssb_sub_carrier_offset_in_khz</a:t>
            </a:r>
            <a:r>
              <a:rPr lang="en-US" altLang="zh-TW" dirty="0">
                <a:effectLst/>
              </a:rPr>
              <a:t>;</a:t>
            </a:r>
          </a:p>
          <a:p>
            <a:r>
              <a:rPr lang="en-US" altLang="zh-TW" dirty="0">
                <a:effectLst/>
              </a:rPr>
              <a:t>        4680 = 4740 - 60;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offset_to_point_a</a:t>
            </a:r>
            <a:r>
              <a:rPr lang="en-US" altLang="zh-TW" dirty="0">
                <a:effectLst/>
              </a:rPr>
              <a:t> = </a:t>
            </a:r>
            <a:r>
              <a:rPr lang="en-US" altLang="zh-TW" dirty="0" err="1">
                <a:effectLst/>
              </a:rPr>
              <a:t>offset_to_point_a_in_khz</a:t>
            </a:r>
            <a:r>
              <a:rPr lang="en-US" altLang="zh-TW" dirty="0">
                <a:effectLst/>
              </a:rPr>
              <a:t> / (12 * </a:t>
            </a:r>
            <a:r>
              <a:rPr lang="en-US" altLang="zh-TW" dirty="0" err="1">
                <a:effectLst/>
              </a:rPr>
              <a:t>scs_nssb_crb</a:t>
            </a:r>
            <a:r>
              <a:rPr lang="en-US" altLang="zh-TW" dirty="0">
                <a:effectLst/>
              </a:rPr>
              <a:t>);</a:t>
            </a:r>
          </a:p>
          <a:p>
            <a:r>
              <a:rPr lang="en-US" altLang="zh-TW" dirty="0">
                <a:effectLst/>
              </a:rPr>
              <a:t>        26 = 4680 / (12 * 15);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ss_pbch_cfg.n_ssb_prb_offset</a:t>
            </a:r>
            <a:r>
              <a:rPr lang="en-US" altLang="zh-TW" dirty="0">
                <a:effectLst/>
              </a:rPr>
              <a:t> = </a:t>
            </a:r>
            <a:r>
              <a:rPr lang="en-US" altLang="zh-TW" dirty="0" err="1">
                <a:effectLst/>
              </a:rPr>
              <a:t>offset_to_point_a</a:t>
            </a:r>
            <a:r>
              <a:rPr lang="en-US" altLang="zh-TW" dirty="0">
                <a:effectLst/>
              </a:rPr>
              <a:t>;</a:t>
            </a:r>
          </a:p>
          <a:p>
            <a:r>
              <a:rPr lang="en-US" altLang="zh-TW" dirty="0">
                <a:effectLst/>
              </a:rPr>
              <a:t>        </a:t>
            </a:r>
            <a:r>
              <a:rPr lang="en-US" altLang="zh-TW" dirty="0" err="1">
                <a:effectLst/>
              </a:rPr>
              <a:t>ss_pbch_cfg.n_ssb_prb_offset</a:t>
            </a:r>
            <a:r>
              <a:rPr lang="en-US" altLang="zh-TW" dirty="0">
                <a:effectLst/>
              </a:rPr>
              <a:t> = 26;</a:t>
            </a:r>
          </a:p>
          <a:p>
            <a:r>
              <a:rPr lang="en-US" altLang="zh-TW" dirty="0">
                <a:effectLst/>
              </a:rPr>
              <a:t>		</a:t>
            </a: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ss_pbch_cfg.ssb_sub_carr_offset</a:t>
            </a:r>
            <a:r>
              <a:rPr lang="en-US" altLang="zh-TW" dirty="0">
                <a:effectLst/>
              </a:rPr>
              <a:t> =  </a:t>
            </a:r>
            <a:r>
              <a:rPr lang="en-US" altLang="zh-TW" dirty="0" err="1">
                <a:effectLst/>
              </a:rPr>
              <a:t>ssb_sub_carrier_offset_in_khz</a:t>
            </a:r>
            <a:r>
              <a:rPr lang="en-US" altLang="zh-TW" dirty="0">
                <a:effectLst/>
              </a:rPr>
              <a:t> / </a:t>
            </a:r>
            <a:r>
              <a:rPr lang="en-US" altLang="zh-TW" dirty="0" err="1">
                <a:effectLst/>
              </a:rPr>
              <a:t>scs_kssb</a:t>
            </a:r>
            <a:r>
              <a:rPr lang="en-US" altLang="zh-TW" dirty="0">
                <a:effectLst/>
              </a:rPr>
              <a:t>;</a:t>
            </a:r>
          </a:p>
          <a:p>
            <a:r>
              <a:rPr lang="en-US" altLang="zh-TW" dirty="0">
                <a:effectLst/>
              </a:rPr>
              <a:t>        4 =  60 / 15;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//26 = ((3563040 - 3554700) - (10 * 12 * 30))/(12 * 15);</a:t>
            </a:r>
          </a:p>
          <a:p>
            <a:r>
              <a:rPr lang="en-US" altLang="zh-TW" dirty="0">
                <a:effectLst/>
              </a:rPr>
              <a:t>        DU_INFO_ARG4(</a:t>
            </a:r>
            <a:r>
              <a:rPr lang="en-US" altLang="zh-TW" dirty="0" err="1">
                <a:effectLst/>
              </a:rPr>
              <a:t>module_ids</a:t>
            </a:r>
            <a:r>
              <a:rPr lang="en-US" altLang="zh-TW" dirty="0">
                <a:effectLst/>
              </a:rPr>
              <a:t>::DURRM, 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</a:t>
            </a:r>
            <a:r>
              <a:rPr lang="en-US" altLang="zh-TW" dirty="0">
                <a:effectLst/>
              </a:rPr>
              <a:t>::ABS_FREQ_SSB_ABS_FREQ_POINT_SCS_SSPDCH_15_INFO,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::ABS_FREQ_SSB,3563040,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::ABS_FREQ_POINT,3554700,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::SCS_SSPDCH, 30,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::15, 15);</a:t>
            </a:r>
          </a:p>
          <a:p>
            <a:r>
              <a:rPr lang="en-US" altLang="zh-TW" dirty="0">
                <a:effectLst/>
              </a:rPr>
              <a:t>        DU_INFO_ARG2(</a:t>
            </a:r>
            <a:r>
              <a:rPr lang="en-US" altLang="zh-TW" dirty="0" err="1">
                <a:effectLst/>
              </a:rPr>
              <a:t>module_ids</a:t>
            </a:r>
            <a:r>
              <a:rPr lang="en-US" altLang="zh-TW" dirty="0">
                <a:effectLst/>
              </a:rPr>
              <a:t>::DURRM, 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</a:t>
            </a:r>
            <a:r>
              <a:rPr lang="en-US" altLang="zh-TW" dirty="0">
                <a:effectLst/>
              </a:rPr>
              <a:t>::26_AND_SSB_SUBCARRIER_OFFSET_INFO,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::26,26,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::SSB_SUBCARRIER_OFFSET,4);</a:t>
            </a:r>
          </a:p>
          <a:p>
            <a:r>
              <a:rPr lang="en-US" altLang="zh-TW" dirty="0">
                <a:effectLst/>
              </a:rPr>
              <a:t>        return </a:t>
            </a:r>
            <a:r>
              <a:rPr lang="en-US" altLang="zh-TW" dirty="0" err="1">
                <a:effectLst/>
              </a:rPr>
              <a:t>ret_t</a:t>
            </a:r>
            <a:r>
              <a:rPr lang="en-US" altLang="zh-TW" dirty="0">
                <a:effectLst/>
              </a:rPr>
              <a:t>::SUCCESS;</a:t>
            </a:r>
          </a:p>
          <a:p>
            <a:r>
              <a:rPr lang="en-US" altLang="zh-TW" dirty="0">
                <a:effectLst/>
              </a:rPr>
              <a:t>=============================</a:t>
            </a:r>
          </a:p>
          <a:p>
            <a:r>
              <a:rPr lang="en-US" altLang="zh-TW" dirty="0">
                <a:effectLst/>
              </a:rPr>
              <a:t>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					</a:t>
            </a:r>
          </a:p>
          <a:p>
            <a:r>
              <a:rPr lang="en-US" altLang="zh-TW" dirty="0">
                <a:effectLst/>
              </a:rPr>
              <a:t>		abs_freq_of_ssb_rb_0 = </a:t>
            </a:r>
            <a:r>
              <a:rPr lang="en-US" altLang="zh-TW" dirty="0" err="1">
                <a:effectLst/>
              </a:rPr>
              <a:t>dl_freq_info.abs_freq_ssb</a:t>
            </a:r>
            <a:r>
              <a:rPr lang="en-US" altLang="zh-TW" dirty="0">
                <a:effectLst/>
              </a:rPr>
              <a:t> - (10 * 12 * </a:t>
            </a:r>
            <a:r>
              <a:rPr lang="en-US" altLang="zh-TW" dirty="0" err="1">
                <a:effectLst/>
              </a:rPr>
              <a:t>scs_sspbch</a:t>
            </a:r>
            <a:r>
              <a:rPr lang="en-US" altLang="zh-TW" dirty="0">
                <a:effectLst/>
              </a:rPr>
              <a:t>);</a:t>
            </a:r>
          </a:p>
          <a:p>
            <a:r>
              <a:rPr lang="en-US" altLang="zh-TW" dirty="0">
                <a:effectLst/>
              </a:rPr>
              <a:t>        3559440 = 3563040 - (10 * 12 * 30);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		if(abs_freq_of_ssb_rb_0 &lt; </a:t>
            </a:r>
            <a:r>
              <a:rPr lang="en-US" altLang="zh-TW" dirty="0" err="1">
                <a:effectLst/>
              </a:rPr>
              <a:t>dl_freq_info.abs_freq_point_a</a:t>
            </a:r>
            <a:r>
              <a:rPr lang="en-US" altLang="zh-TW" dirty="0">
                <a:effectLst/>
              </a:rPr>
              <a:t>)</a:t>
            </a:r>
          </a:p>
          <a:p>
            <a:r>
              <a:rPr lang="en-US" altLang="zh-TW" dirty="0">
                <a:effectLst/>
              </a:rPr>
              <a:t>        if(3559440 &lt; 3554700)</a:t>
            </a:r>
          </a:p>
          <a:p>
            <a:r>
              <a:rPr lang="en-US" altLang="zh-TW" dirty="0">
                <a:effectLst/>
              </a:rPr>
              <a:t>        {</a:t>
            </a:r>
          </a:p>
          <a:p>
            <a:r>
              <a:rPr lang="en-US" altLang="zh-TW" dirty="0">
                <a:effectLst/>
              </a:rPr>
              <a:t>            DU_CELL_ERROR_ARG0(</a:t>
            </a:r>
            <a:r>
              <a:rPr lang="en-US" altLang="zh-TW" dirty="0" err="1">
                <a:effectLst/>
              </a:rPr>
              <a:t>module_ids</a:t>
            </a:r>
            <a:r>
              <a:rPr lang="en-US" altLang="zh-TW" dirty="0">
                <a:effectLst/>
              </a:rPr>
              <a:t>::DURRM,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::CELL_ID, </a:t>
            </a:r>
            <a:r>
              <a:rPr lang="en-US" altLang="zh-TW" dirty="0" err="1">
                <a:effectLst/>
              </a:rPr>
              <a:t>cell_info.cell_id</a:t>
            </a:r>
            <a:r>
              <a:rPr lang="en-US" altLang="zh-TW" dirty="0">
                <a:effectLst/>
              </a:rPr>
              <a:t>,</a:t>
            </a:r>
          </a:p>
          <a:p>
            <a:r>
              <a:rPr lang="en-US" altLang="zh-TW" dirty="0">
                <a:effectLst/>
              </a:rPr>
              <a:t>                    </a:t>
            </a:r>
            <a:r>
              <a:rPr lang="en-US" altLang="zh-TW" dirty="0" err="1">
                <a:effectLst/>
              </a:rPr>
              <a:t>gnb_du_rrm_log</a:t>
            </a:r>
            <a:r>
              <a:rPr lang="en-US" altLang="zh-TW" dirty="0">
                <a:effectLst/>
              </a:rPr>
              <a:t>::RRM_INVALID_ABS_FREQ_CONFIG);</a:t>
            </a:r>
          </a:p>
          <a:p>
            <a:r>
              <a:rPr lang="en-US" altLang="zh-TW" dirty="0">
                <a:effectLst/>
              </a:rPr>
              <a:t>            return </a:t>
            </a:r>
            <a:r>
              <a:rPr lang="en-US" altLang="zh-TW" dirty="0" err="1">
                <a:effectLst/>
              </a:rPr>
              <a:t>ret_t</a:t>
            </a:r>
            <a:r>
              <a:rPr lang="en-US" altLang="zh-TW" dirty="0">
                <a:effectLst/>
              </a:rPr>
              <a:t>::FAILURE;</a:t>
            </a:r>
          </a:p>
          <a:p>
            <a:r>
              <a:rPr lang="en-US" altLang="zh-TW" dirty="0">
                <a:effectLst/>
              </a:rPr>
              <a:t>        }</a:t>
            </a:r>
          </a:p>
          <a:p>
            <a:r>
              <a:rPr lang="en-US" altLang="zh-TW" dirty="0">
                <a:effectLst/>
              </a:rPr>
              <a:t>		</a:t>
            </a: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ssb_offset_from_point_a_in_khz</a:t>
            </a:r>
            <a:r>
              <a:rPr lang="en-US" altLang="zh-TW" dirty="0">
                <a:effectLst/>
              </a:rPr>
              <a:t> = abs_freq_of_ssb_rb_0 - </a:t>
            </a:r>
            <a:r>
              <a:rPr lang="en-US" altLang="zh-TW" dirty="0" err="1">
                <a:effectLst/>
              </a:rPr>
              <a:t>dl_freq_info.abs_freq_point_a</a:t>
            </a:r>
            <a:r>
              <a:rPr lang="en-US" altLang="zh-TW" dirty="0">
                <a:effectLst/>
              </a:rPr>
              <a:t>;</a:t>
            </a:r>
          </a:p>
          <a:p>
            <a:r>
              <a:rPr lang="en-US" altLang="zh-TW" dirty="0">
                <a:effectLst/>
              </a:rPr>
              <a:t>        4740 = 3559440 - 3554700;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ssb_sub_carrier_offset_in_khz</a:t>
            </a:r>
            <a:r>
              <a:rPr lang="en-US" altLang="zh-TW" dirty="0">
                <a:effectLst/>
              </a:rPr>
              <a:t> = </a:t>
            </a:r>
            <a:r>
              <a:rPr lang="en-US" altLang="zh-TW" dirty="0" err="1">
                <a:effectLst/>
              </a:rPr>
              <a:t>ssb_offset_from_point_a_in_khz</a:t>
            </a:r>
            <a:r>
              <a:rPr lang="en-US" altLang="zh-TW" dirty="0">
                <a:effectLst/>
              </a:rPr>
              <a:t> % (12 * </a:t>
            </a:r>
            <a:r>
              <a:rPr lang="en-US" altLang="zh-TW" dirty="0" err="1">
                <a:effectLst/>
              </a:rPr>
              <a:t>scs_kssb</a:t>
            </a:r>
            <a:r>
              <a:rPr lang="en-US" altLang="zh-TW" dirty="0">
                <a:effectLst/>
              </a:rPr>
              <a:t>);</a:t>
            </a:r>
          </a:p>
          <a:p>
            <a:r>
              <a:rPr lang="en-US" altLang="zh-TW" dirty="0">
                <a:effectLst/>
              </a:rPr>
              <a:t>        60 = 4740 % (12 * 15);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offset_to_point_a_in_khz</a:t>
            </a:r>
            <a:r>
              <a:rPr lang="en-US" altLang="zh-TW" dirty="0">
                <a:effectLst/>
              </a:rPr>
              <a:t> = </a:t>
            </a:r>
            <a:r>
              <a:rPr lang="en-US" altLang="zh-TW" dirty="0" err="1">
                <a:effectLst/>
              </a:rPr>
              <a:t>ssb_offset_from_point_a_in_khz</a:t>
            </a:r>
            <a:r>
              <a:rPr lang="en-US" altLang="zh-TW" dirty="0">
                <a:effectLst/>
              </a:rPr>
              <a:t> - </a:t>
            </a:r>
            <a:r>
              <a:rPr lang="en-US" altLang="zh-TW" dirty="0" err="1">
                <a:effectLst/>
              </a:rPr>
              <a:t>ssb_sub_carrier_offset_in_khz</a:t>
            </a:r>
            <a:r>
              <a:rPr lang="en-US" altLang="zh-TW" dirty="0">
                <a:effectLst/>
              </a:rPr>
              <a:t>;</a:t>
            </a:r>
          </a:p>
          <a:p>
            <a:r>
              <a:rPr lang="en-US" altLang="zh-TW" dirty="0">
                <a:effectLst/>
              </a:rPr>
              <a:t>        4680 = 4740 - 60;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offset_to_point_a</a:t>
            </a:r>
            <a:r>
              <a:rPr lang="en-US" altLang="zh-TW" dirty="0">
                <a:effectLst/>
              </a:rPr>
              <a:t> = </a:t>
            </a:r>
            <a:r>
              <a:rPr lang="en-US" altLang="zh-TW" dirty="0" err="1">
                <a:effectLst/>
              </a:rPr>
              <a:t>offset_to_point_a_in_khz</a:t>
            </a:r>
            <a:r>
              <a:rPr lang="en-US" altLang="zh-TW" dirty="0">
                <a:effectLst/>
              </a:rPr>
              <a:t> / (12 * </a:t>
            </a:r>
            <a:r>
              <a:rPr lang="en-US" altLang="zh-TW" dirty="0" err="1">
                <a:effectLst/>
              </a:rPr>
              <a:t>scs_nssb_crb</a:t>
            </a:r>
            <a:r>
              <a:rPr lang="en-US" altLang="zh-TW" dirty="0">
                <a:effectLst/>
              </a:rPr>
              <a:t>);</a:t>
            </a:r>
          </a:p>
          <a:p>
            <a:r>
              <a:rPr lang="en-US" altLang="zh-TW" dirty="0">
                <a:effectLst/>
              </a:rPr>
              <a:t>        26 = 4680 / (12 * 15);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ss_pbch_cfg.n_ssb_prb_offset</a:t>
            </a:r>
            <a:r>
              <a:rPr lang="en-US" altLang="zh-TW" dirty="0">
                <a:effectLst/>
              </a:rPr>
              <a:t> = </a:t>
            </a:r>
            <a:r>
              <a:rPr lang="en-US" altLang="zh-TW" dirty="0" err="1">
                <a:effectLst/>
              </a:rPr>
              <a:t>offset_to_point_a</a:t>
            </a:r>
            <a:r>
              <a:rPr lang="en-US" altLang="zh-TW" dirty="0">
                <a:effectLst/>
              </a:rPr>
              <a:t>;</a:t>
            </a:r>
          </a:p>
          <a:p>
            <a:r>
              <a:rPr lang="en-US" altLang="zh-TW" dirty="0">
                <a:effectLst/>
              </a:rPr>
              <a:t>        </a:t>
            </a:r>
            <a:r>
              <a:rPr lang="en-US" altLang="zh-TW" dirty="0" err="1">
                <a:effectLst/>
              </a:rPr>
              <a:t>ss_pbch_cfg.n_ssb_prb_offset</a:t>
            </a:r>
            <a:r>
              <a:rPr lang="en-US" altLang="zh-TW" dirty="0">
                <a:effectLst/>
              </a:rPr>
              <a:t> = 26;</a:t>
            </a:r>
          </a:p>
          <a:p>
            <a:r>
              <a:rPr lang="en-US" altLang="zh-TW" dirty="0">
                <a:effectLst/>
              </a:rPr>
              <a:t>		</a:t>
            </a: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ss_pbch_cfg.ssb_sub_carr_offset</a:t>
            </a:r>
            <a:r>
              <a:rPr lang="en-US" altLang="zh-TW" dirty="0">
                <a:effectLst/>
              </a:rPr>
              <a:t> =  </a:t>
            </a:r>
            <a:r>
              <a:rPr lang="en-US" altLang="zh-TW" dirty="0" err="1">
                <a:effectLst/>
              </a:rPr>
              <a:t>ssb_sub_carrier_offset_in_khz</a:t>
            </a:r>
            <a:r>
              <a:rPr lang="en-US" altLang="zh-TW" dirty="0">
                <a:effectLst/>
              </a:rPr>
              <a:t> / </a:t>
            </a:r>
            <a:r>
              <a:rPr lang="en-US" altLang="zh-TW" dirty="0" err="1">
                <a:effectLst/>
              </a:rPr>
              <a:t>scs_kssb</a:t>
            </a:r>
            <a:r>
              <a:rPr lang="en-US" altLang="zh-TW" dirty="0">
                <a:effectLst/>
              </a:rPr>
              <a:t>;</a:t>
            </a:r>
          </a:p>
          <a:p>
            <a:r>
              <a:rPr lang="en-US" altLang="zh-TW" dirty="0">
                <a:effectLst/>
              </a:rPr>
              <a:t>        4 =  60 / 15;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//26 = ((3563040 - 3554700) - (10 * 12 * 30))/(12 * 15);</a:t>
            </a:r>
          </a:p>
          <a:p>
            <a:r>
              <a:rPr lang="en-US" altLang="zh-TW" dirty="0">
                <a:effectLst/>
              </a:rPr>
              <a:t>        DU_INFO_ARG4(</a:t>
            </a:r>
            <a:r>
              <a:rPr lang="en-US" altLang="zh-TW" dirty="0" err="1">
                <a:effectLst/>
              </a:rPr>
              <a:t>module_ids</a:t>
            </a:r>
            <a:r>
              <a:rPr lang="en-US" altLang="zh-TW" dirty="0">
                <a:effectLst/>
              </a:rPr>
              <a:t>::DURRM, 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</a:t>
            </a:r>
            <a:r>
              <a:rPr lang="en-US" altLang="zh-TW" dirty="0">
                <a:effectLst/>
              </a:rPr>
              <a:t>::ABS_FREQ_SSB_ABS_FREQ_POINT_SCS_SSPDCH_15_INFO,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::ABS_FREQ_SSB,3563040,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::ABS_FREQ_POINT,3554700,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::SCS_SSPDCH, 30,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::15, 15);</a:t>
            </a:r>
          </a:p>
          <a:p>
            <a:r>
              <a:rPr lang="en-US" altLang="zh-TW" dirty="0">
                <a:effectLst/>
              </a:rPr>
              <a:t>        DU_INFO_ARG2(</a:t>
            </a:r>
            <a:r>
              <a:rPr lang="en-US" altLang="zh-TW" dirty="0" err="1">
                <a:effectLst/>
              </a:rPr>
              <a:t>module_ids</a:t>
            </a:r>
            <a:r>
              <a:rPr lang="en-US" altLang="zh-TW" dirty="0">
                <a:effectLst/>
              </a:rPr>
              <a:t>::DURRM, 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</a:t>
            </a:r>
            <a:r>
              <a:rPr lang="en-US" altLang="zh-TW" dirty="0">
                <a:effectLst/>
              </a:rPr>
              <a:t>::26_AND_SSB_SUBCARRIER_OFFSET_INFO,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::26,26,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::SSB_SUBCARRIER_OFFSET,4);</a:t>
            </a:r>
          </a:p>
          <a:p>
            <a:r>
              <a:rPr lang="en-US" altLang="zh-TW" dirty="0">
                <a:effectLst/>
              </a:rPr>
              <a:t>        return </a:t>
            </a:r>
            <a:r>
              <a:rPr lang="en-US" altLang="zh-TW" dirty="0" err="1">
                <a:effectLst/>
              </a:rPr>
              <a:t>ret_t</a:t>
            </a:r>
            <a:r>
              <a:rPr lang="en-US" altLang="zh-TW" dirty="0">
                <a:effectLst/>
              </a:rPr>
              <a:t>::SUCCESS;</a:t>
            </a:r>
          </a:p>
          <a:p>
            <a:r>
              <a:rPr lang="en-US" altLang="zh-TW" dirty="0">
                <a:effectLst/>
              </a:rPr>
              <a:t>    }</a:t>
            </a:r>
          </a:p>
          <a:p>
            <a:r>
              <a:rPr lang="en-US" altLang="zh-TW" dirty="0">
                <a:effectLst/>
              </a:rPr>
              <a:t>	</a:t>
            </a:r>
          </a:p>
          <a:p>
            <a:r>
              <a:rPr lang="en-US" altLang="zh-TW" dirty="0">
                <a:effectLst/>
              </a:rPr>
              <a:t>[19/05/2023 15:21:19.256952][DURRM][INF][gnb_du_rrm_cell.cpp:7963] ABS_FREQ_SSB_ABS_FREQ_POINT_SCS_SSPDCH_15_INFO:ABS_FREQ_SSB:3563040:ABS_FREQ_POINT:3554700:SCS_SSPDCH:30:15:15</a:t>
            </a:r>
          </a:p>
          <a:p>
            <a:r>
              <a:rPr lang="en-US" altLang="zh-TW" dirty="0">
                <a:effectLst/>
              </a:rPr>
              <a:t>[19/05/2023 15:21:19.256953][DURRM][INF][gnb_du_rrm_cell.cpp:7967] 26_AND_SSB_SUBCARRIER_OFFSET_INFO:26:26:SSB_SUBCARRIER_OFFSET:4</a:t>
            </a:r>
          </a:p>
          <a:p>
            <a:r>
              <a:rPr lang="en-US" altLang="zh-TW" dirty="0">
                <a:effectLst/>
              </a:rPr>
              <a:t>===============================================================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16326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chemeClr val="accent2"/>
                </a:solidFill>
              </a:rPr>
              <a:t>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&gt;3452460&lt;/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&gt;630164&lt;/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&gt;3460800&lt;/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&gt;630720&lt;/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&gt;78&lt;/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&gt;0&lt;/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&gt;KHz30&lt;/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&gt;273&lt;/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&gt;100MHZ&lt;/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&gt;633440&lt;/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&lt;</a:t>
            </a:r>
            <a:r>
              <a:rPr lang="en-US" altLang="zh-TW" sz="12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&gt;3501600&lt;/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&gt;3501600&lt;/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nDlBw</a:t>
            </a:r>
            <a:r>
              <a:rPr lang="en-US" altLang="zh-TW" sz="1200" dirty="0">
                <a:solidFill>
                  <a:schemeClr val="accent2"/>
                </a:solidFill>
              </a:rPr>
              <a:t>&gt;100&lt;/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nDlBw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nUlBw</a:t>
            </a:r>
            <a:r>
              <a:rPr lang="en-US" altLang="zh-TW" sz="1200" dirty="0">
                <a:solidFill>
                  <a:schemeClr val="accent2"/>
                </a:solidFill>
              </a:rPr>
              <a:t>&gt;100&lt;/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nUlBw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3502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chemeClr val="accent2"/>
                </a:solidFill>
              </a:rPr>
              <a:t>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&gt;3452460&lt;/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&gt;630164&lt;/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&gt;3460800&lt;/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&gt;630720&lt;/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&gt;78&lt;/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&gt;0&lt;/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&gt;KHz30&lt;/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&gt;273&lt;/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&gt;100MHZ&lt;/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&gt;633440&lt;/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&lt;</a:t>
            </a:r>
            <a:r>
              <a:rPr lang="en-US" altLang="zh-TW" sz="12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&gt;3501600&lt;/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&gt;3501600&lt;/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nDlBw</a:t>
            </a:r>
            <a:r>
              <a:rPr lang="en-US" altLang="zh-TW" sz="1200" dirty="0">
                <a:solidFill>
                  <a:schemeClr val="accent2"/>
                </a:solidFill>
              </a:rPr>
              <a:t>&gt;100&lt;/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nDlBw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nUlBw</a:t>
            </a:r>
            <a:r>
              <a:rPr lang="en-US" altLang="zh-TW" sz="1200" dirty="0">
                <a:solidFill>
                  <a:schemeClr val="accent2"/>
                </a:solidFill>
              </a:rPr>
              <a:t>&gt;100&lt;/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nUlBw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9434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chemeClr val="accent2"/>
                </a:solidFill>
              </a:rPr>
              <a:t>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&gt;3452460&lt;/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&gt;630164&lt;/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&gt;3460800&lt;/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&gt;630720&lt;/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&gt;78&lt;/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&gt;0&lt;/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&gt;KHz30&lt;/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&gt;273&lt;/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&gt;100MHZ&lt;/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&gt;633440&lt;/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&lt;</a:t>
            </a:r>
            <a:r>
              <a:rPr lang="en-US" altLang="zh-TW" sz="12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&gt;3501600&lt;/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&gt;3501600&lt;/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nDlBw</a:t>
            </a:r>
            <a:r>
              <a:rPr lang="en-US" altLang="zh-TW" sz="1200" dirty="0">
                <a:solidFill>
                  <a:schemeClr val="accent2"/>
                </a:solidFill>
              </a:rPr>
              <a:t>&gt;100&lt;/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nDlBw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nUlBw</a:t>
            </a:r>
            <a:r>
              <a:rPr lang="en-US" altLang="zh-TW" sz="1200" dirty="0">
                <a:solidFill>
                  <a:schemeClr val="accent2"/>
                </a:solidFill>
              </a:rPr>
              <a:t>&gt;100&lt;/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nUlBw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1938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chemeClr val="accent2"/>
                </a:solidFill>
              </a:rPr>
              <a:t>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&gt;3452460&lt;/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&gt;630164&lt;/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&gt;3460800&lt;/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&gt;630720&lt;/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&gt;78&lt;/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&gt;0&lt;/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&gt;KHz30&lt;/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&gt;273&lt;/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&gt;100MHZ&lt;/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&gt;633440&lt;/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&lt;</a:t>
            </a:r>
            <a:r>
              <a:rPr lang="en-US" altLang="zh-TW" sz="12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&gt;3501600&lt;/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&gt;3501600&lt;/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nDlBw</a:t>
            </a:r>
            <a:r>
              <a:rPr lang="en-US" altLang="zh-TW" sz="1200" dirty="0">
                <a:solidFill>
                  <a:schemeClr val="accent2"/>
                </a:solidFill>
              </a:rPr>
              <a:t>&gt;100&lt;/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nDlBw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nUlBw</a:t>
            </a:r>
            <a:r>
              <a:rPr lang="en-US" altLang="zh-TW" sz="1200" dirty="0">
                <a:solidFill>
                  <a:schemeClr val="accent2"/>
                </a:solidFill>
              </a:rPr>
              <a:t>&gt;100&lt;/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nUlBw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321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chemeClr val="accent2"/>
                </a:solidFill>
              </a:rPr>
              <a:t>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&gt;3452460&lt;/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&gt;630164&lt;/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&gt;3460800&lt;/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&gt;630720&lt;/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&gt;78&lt;/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&gt;0&lt;/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&gt;KHz30&lt;/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&gt;273&lt;/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&gt;100MHZ&lt;/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&gt;633440&lt;/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&lt;</a:t>
            </a:r>
            <a:r>
              <a:rPr lang="en-US" altLang="zh-TW" sz="12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&gt;3501600&lt;/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&gt;3501600&lt;/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nDlBw</a:t>
            </a:r>
            <a:r>
              <a:rPr lang="en-US" altLang="zh-TW" sz="1200" dirty="0">
                <a:solidFill>
                  <a:schemeClr val="accent2"/>
                </a:solidFill>
              </a:rPr>
              <a:t>&gt;100&lt;/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nDlBw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nUlBw</a:t>
            </a:r>
            <a:r>
              <a:rPr lang="en-US" altLang="zh-TW" sz="1200" dirty="0">
                <a:solidFill>
                  <a:schemeClr val="accent2"/>
                </a:solidFill>
              </a:rPr>
              <a:t>&gt;100&lt;/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nUlBw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2264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97028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1980/01/06 00:00:39.217 [0xB821] BCCH_BCH / </a:t>
            </a:r>
            <a:r>
              <a:rPr lang="en-US" altLang="zh-TW" dirty="0" err="1">
                <a:effectLst/>
              </a:rPr>
              <a:t>Mib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Radio Bearer ID = 255, Physical Cell ID = 154</a:t>
            </a:r>
          </a:p>
          <a:p>
            <a:r>
              <a:rPr lang="en-US" altLang="zh-TW" dirty="0">
                <a:effectLst/>
              </a:rPr>
              <a:t>NR Cell Global Id = N/A</a:t>
            </a:r>
          </a:p>
          <a:p>
            <a:r>
              <a:rPr lang="en-US" altLang="zh-TW" dirty="0" err="1">
                <a:effectLst/>
              </a:rPr>
              <a:t>Freq</a:t>
            </a:r>
            <a:r>
              <a:rPr lang="en-US" altLang="zh-TW" dirty="0">
                <a:effectLst/>
              </a:rPr>
              <a:t> = 720288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value BCCH-BCH-Message ::=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message </a:t>
            </a:r>
            <a:r>
              <a:rPr lang="en-US" altLang="zh-TW" dirty="0" err="1">
                <a:effectLst/>
              </a:rPr>
              <a:t>mib</a:t>
            </a:r>
            <a:r>
              <a:rPr lang="en-US" altLang="zh-TW" dirty="0">
                <a:effectLst/>
              </a:rPr>
              <a:t> :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systemFrameNumber</a:t>
            </a:r>
            <a:r>
              <a:rPr lang="en-US" altLang="zh-TW" dirty="0">
                <a:effectLst/>
              </a:rPr>
              <a:t> '100000'B,</a:t>
            </a:r>
          </a:p>
          <a:p>
            <a:r>
              <a:rPr lang="en-US" altLang="zh-TW" dirty="0" err="1">
                <a:effectLst/>
              </a:rPr>
              <a:t>subCarrierSpacingCommon</a:t>
            </a:r>
            <a:r>
              <a:rPr lang="en-US" altLang="zh-TW" dirty="0">
                <a:effectLst/>
              </a:rPr>
              <a:t> scs30or120,</a:t>
            </a:r>
          </a:p>
          <a:p>
            <a:r>
              <a:rPr lang="en-US" altLang="zh-TW" dirty="0" err="1">
                <a:effectLst/>
              </a:rPr>
              <a:t>ssb-SubcarrierOffset</a:t>
            </a:r>
            <a:r>
              <a:rPr lang="en-US" altLang="zh-TW" dirty="0">
                <a:effectLst/>
              </a:rPr>
              <a:t> 0,</a:t>
            </a:r>
          </a:p>
          <a:p>
            <a:r>
              <a:rPr lang="en-US" altLang="zh-TW" dirty="0" err="1">
                <a:effectLst/>
              </a:rPr>
              <a:t>dmrs</a:t>
            </a:r>
            <a:r>
              <a:rPr lang="en-US" altLang="zh-TW" dirty="0">
                <a:effectLst/>
              </a:rPr>
              <a:t>-</a:t>
            </a:r>
            <a:r>
              <a:rPr lang="en-US" altLang="zh-TW" dirty="0" err="1">
                <a:effectLst/>
              </a:rPr>
              <a:t>TypeA</a:t>
            </a:r>
            <a:r>
              <a:rPr lang="en-US" altLang="zh-TW" dirty="0">
                <a:effectLst/>
              </a:rPr>
              <a:t>-Position pos2,</a:t>
            </a:r>
          </a:p>
          <a:p>
            <a:r>
              <a:rPr lang="en-US" altLang="zh-TW" dirty="0">
                <a:effectLst/>
              </a:rPr>
              <a:t>pdcch-ConfigSIB1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controlResourceSetZero</a:t>
            </a:r>
            <a:r>
              <a:rPr lang="en-US" altLang="zh-TW" dirty="0">
                <a:effectLst/>
              </a:rPr>
              <a:t> 4,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3266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absFreqSsb</a:t>
            </a:r>
            <a:r>
              <a:rPr lang="en-US" altLang="zh-TW" dirty="0">
                <a:solidFill>
                  <a:srgbClr val="FF0000"/>
                </a:solidFill>
              </a:rPr>
              <a:t>-10*12*30-</a:t>
            </a:r>
            <a:r>
              <a:rPr lang="en-US" altLang="zh-TW" sz="1200" dirty="0">
                <a:solidFill>
                  <a:srgbClr val="FF00FF"/>
                </a:solidFill>
              </a:rPr>
              <a:t>Kssb*15</a:t>
            </a:r>
            <a:r>
              <a:rPr lang="en-US" altLang="zh-TW" dirty="0">
                <a:solidFill>
                  <a:srgbClr val="FF0000"/>
                </a:solidFill>
              </a:rPr>
              <a:t>-12*30*12 &gt; 3550020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absFreqSsb</a:t>
            </a:r>
            <a:r>
              <a:rPr lang="en-US" altLang="zh-TW" dirty="0">
                <a:solidFill>
                  <a:srgbClr val="FF0000"/>
                </a:solidFill>
              </a:rPr>
              <a:t>-10*12*30-</a:t>
            </a:r>
            <a:r>
              <a:rPr lang="en-US" altLang="zh-TW" sz="1200" dirty="0">
                <a:solidFill>
                  <a:srgbClr val="FF00FF"/>
                </a:solidFill>
              </a:rPr>
              <a:t>Kssb*15</a:t>
            </a:r>
            <a:r>
              <a:rPr lang="en-US" altLang="zh-TW" dirty="0">
                <a:solidFill>
                  <a:srgbClr val="FF0000"/>
                </a:solidFill>
              </a:rPr>
              <a:t>-12*30*12 + 48*30*12 &lt; 3699990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5140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4849860-</a:t>
            </a:r>
            <a:r>
              <a:rPr lang="en-US" altLang="zh-TW" sz="1200" dirty="0">
                <a:solidFill>
                  <a:schemeClr val="accent2"/>
                </a:solidFill>
              </a:rPr>
              <a:t>106</a:t>
            </a:r>
            <a:r>
              <a:rPr lang="en-US" altLang="zh-TW" sz="1200" dirty="0"/>
              <a:t>/2*12 *</a:t>
            </a:r>
            <a:r>
              <a:rPr lang="en-US" altLang="zh-TW" sz="1200" dirty="0">
                <a:ea typeface="Calibri" panose="020F0502020204030204" pitchFamily="34" charset="0"/>
              </a:rPr>
              <a:t>30=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4830780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F0"/>
                </a:solidFill>
                <a:latin typeface="arial" panose="020B0604020202020204" pitchFamily="34" charset="0"/>
              </a:rPr>
              <a:t>4830780</a:t>
            </a:r>
            <a:r>
              <a:rPr lang="en-US" altLang="zh-TW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+</a:t>
            </a:r>
            <a:r>
              <a:rPr lang="en-US" altLang="zh-TW" sz="1200" dirty="0">
                <a:solidFill>
                  <a:srgbClr val="9933FF"/>
                </a:solidFill>
              </a:rPr>
              <a:t>88*12*15+</a:t>
            </a:r>
            <a:r>
              <a:rPr lang="en-US" altLang="zh-TW" sz="1200" dirty="0">
                <a:solidFill>
                  <a:srgbClr val="FF00FF"/>
                </a:solidFill>
              </a:rPr>
              <a:t>12*15</a:t>
            </a:r>
            <a:endParaRPr lang="zh-TW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FF00FF"/>
                </a:solidFill>
              </a:rPr>
              <a:t>12*15+</a:t>
            </a:r>
            <a:r>
              <a:rPr lang="en-US" altLang="zh-TW" sz="1200" dirty="0">
                <a:solidFill>
                  <a:srgbClr val="9933FF"/>
                </a:solidFill>
              </a:rPr>
              <a:t>88*12*15=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16020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FF00FF"/>
                </a:solidFill>
              </a:rPr>
              <a:t>0*15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+</a:t>
            </a:r>
            <a:r>
              <a:rPr lang="en-US" altLang="zh-TW" sz="1200" dirty="0">
                <a:solidFill>
                  <a:srgbClr val="9933FF"/>
                </a:solidFill>
              </a:rPr>
              <a:t>89*12*15</a:t>
            </a:r>
            <a:r>
              <a:rPr lang="en-US" altLang="zh-TW" sz="1200" b="0" i="0" dirty="0">
                <a:solidFill>
                  <a:schemeClr val="tx1"/>
                </a:solidFill>
                <a:effectLst/>
                <a:latin typeface="+mn-lt"/>
              </a:rPr>
              <a:t>=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16020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5672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954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118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&lt;</a:t>
            </a:r>
            <a:r>
              <a:rPr lang="en-US" altLang="zh-TW" dirty="0" err="1"/>
              <a:t>moduleId</a:t>
            </a:r>
            <a:r>
              <a:rPr lang="en-US" altLang="zh-TW" dirty="0"/>
              <a:t>&gt;OAMAG&lt;/</a:t>
            </a:r>
            <a:r>
              <a:rPr lang="en-US" altLang="zh-TW" dirty="0" err="1"/>
              <a:t>moduleId</a:t>
            </a:r>
            <a:r>
              <a:rPr lang="en-US" altLang="zh-TW" dirty="0"/>
              <a:t>&gt;                &lt;</a:t>
            </a:r>
            <a:r>
              <a:rPr lang="en-US" altLang="zh-TW" dirty="0" err="1"/>
              <a:t>logLevel</a:t>
            </a:r>
            <a:r>
              <a:rPr lang="en-US" altLang="zh-TW" dirty="0"/>
              <a:t>&gt;TRACE&lt;/</a:t>
            </a:r>
            <a:r>
              <a:rPr lang="en-US" altLang="zh-TW" dirty="0" err="1"/>
              <a:t>logLevel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moduleId</a:t>
            </a:r>
            <a:r>
              <a:rPr lang="en-US" altLang="zh-TW" dirty="0"/>
              <a:t>&gt;DURRM&lt;/</a:t>
            </a:r>
            <a:r>
              <a:rPr lang="en-US" altLang="zh-TW" dirty="0" err="1"/>
              <a:t>moduleId</a:t>
            </a:r>
            <a:r>
              <a:rPr lang="en-US" altLang="zh-TW" dirty="0"/>
              <a:t>&gt;                &lt;</a:t>
            </a:r>
            <a:r>
              <a:rPr lang="en-US" altLang="zh-TW" dirty="0" err="1"/>
              <a:t>logLevel</a:t>
            </a:r>
            <a:r>
              <a:rPr lang="en-US" altLang="zh-TW" dirty="0"/>
              <a:t>&gt;TRACE&lt;/</a:t>
            </a:r>
            <a:r>
              <a:rPr lang="en-US" altLang="zh-TW" dirty="0" err="1"/>
              <a:t>logLevel</a:t>
            </a:r>
            <a:r>
              <a:rPr lang="en-US" altLang="zh-TW" dirty="0"/>
              <a:t>&gt; </a:t>
            </a:r>
          </a:p>
          <a:p>
            <a:endParaRPr lang="en-US" altLang="zh-TW" dirty="0"/>
          </a:p>
          <a:p>
            <a:r>
              <a:rPr lang="en-US" altLang="zh-TW" dirty="0"/>
              <a:t>[19/05/2023 15:21:16.230623][OAMAG][INF][gnb_du_oam_app_intf_log.cpp:849] OAM_INTF_DL_BWP_CONFIGURATION:NUM_RB:273</a:t>
            </a:r>
          </a:p>
          <a:p>
            <a:r>
              <a:rPr lang="en-US" altLang="zh-TW" dirty="0"/>
              <a:t>[19/05/2023 15:21:16.230640][OAMAG][INF][gnb_du_oam_app_intf_log.cpp:773] OAM_INTF_UL_BWP_CFG:NUM_RB:273</a:t>
            </a:r>
          </a:p>
          <a:p>
            <a:r>
              <a:rPr lang="en-US" altLang="zh-TW" dirty="0"/>
              <a:t>[19/05/2023 15:21:16.230754][OAMAG][INF][gnb_du_oam_app_intf_log.cpp:567] OAM_INTF_SCS_LIST:CARRIER_BW:273</a:t>
            </a:r>
          </a:p>
          <a:p>
            <a:r>
              <a:rPr lang="en-US" altLang="zh-TW" dirty="0"/>
              <a:t>[19/05/2023 15:21:16.230769][OAMAG][INF][gnb_du_oam_app_intf_log.cpp:538] OAM_INTF_SCS_LIST:CARRIER_BW:273</a:t>
            </a:r>
          </a:p>
          <a:p>
            <a:r>
              <a:rPr lang="en-US" altLang="zh-TW" dirty="0"/>
              <a:t>[19/05/2023 15:21:19.257015][DURRM][TRC][gnb_du_rrm_dl_bwp.cpp:515] RRM_BWP_START_AND_NUM_PRB:CELL_ID:1:RRM_BWP0_START_PRB:0:RRM_BWP0_NUM_PRB:273</a:t>
            </a:r>
          </a:p>
          <a:p>
            <a:r>
              <a:rPr lang="en-US" altLang="zh-TW" dirty="0"/>
              <a:t>=======================================</a:t>
            </a:r>
          </a:p>
          <a:p>
            <a:endParaRPr lang="en-US" altLang="zh-TW" dirty="0"/>
          </a:p>
          <a:p>
            <a:r>
              <a:rPr lang="en-US" altLang="zh-TW" dirty="0"/>
              <a:t>https://www.sqimway.com/nr_rmsi.php</a:t>
            </a:r>
          </a:p>
          <a:p>
            <a:endParaRPr lang="en-US" altLang="zh-TW" dirty="0"/>
          </a:p>
          <a:p>
            <a:r>
              <a:rPr lang="en-US" altLang="zh-TW" dirty="0"/>
              <a:t>1980/01/07 05:29:22.644  LOG                      [0xB822]                 NR5G RRC MIB Info                                           Length:   30</a:t>
            </a:r>
          </a:p>
          <a:p>
            <a:r>
              <a:rPr lang="en-US" altLang="zh-TW" dirty="0"/>
              <a:t>1980/01/07 05:29:22.644</a:t>
            </a:r>
          </a:p>
          <a:p>
            <a:r>
              <a:rPr lang="en-US" altLang="zh-TW" dirty="0"/>
              <a:t>1980/01/07 05:29:22.644	[0xB822]	NR5G RRC MIB Info</a:t>
            </a:r>
          </a:p>
          <a:p>
            <a:r>
              <a:rPr lang="en-US" altLang="zh-TW" dirty="0"/>
              <a:t>Version                   = 3</a:t>
            </a:r>
          </a:p>
          <a:p>
            <a:r>
              <a:rPr lang="en-US" altLang="zh-TW" dirty="0"/>
              <a:t>Physical Cell ID          = 1</a:t>
            </a:r>
          </a:p>
          <a:p>
            <a:r>
              <a:rPr lang="en-US" altLang="zh-TW" dirty="0"/>
              <a:t>DL Frequency              = 637536</a:t>
            </a:r>
          </a:p>
          <a:p>
            <a:r>
              <a:rPr lang="en-US" altLang="zh-TW" dirty="0"/>
              <a:t>SFN                       = 818</a:t>
            </a:r>
          </a:p>
          <a:p>
            <a:r>
              <a:rPr lang="en-US" altLang="zh-TW" dirty="0"/>
              <a:t>Block Index               = 0</a:t>
            </a:r>
          </a:p>
          <a:p>
            <a:r>
              <a:rPr lang="en-US" altLang="zh-TW" dirty="0"/>
              <a:t>Half Number               = 0</a:t>
            </a:r>
          </a:p>
          <a:p>
            <a:r>
              <a:rPr lang="en-US" altLang="zh-TW" dirty="0"/>
              <a:t>Intra </a:t>
            </a:r>
            <a:r>
              <a:rPr lang="en-US" altLang="zh-TW" dirty="0" err="1"/>
              <a:t>Freq</a:t>
            </a:r>
            <a:r>
              <a:rPr lang="en-US" altLang="zh-TW" dirty="0"/>
              <a:t> Reselection    = ALLOWED</a:t>
            </a:r>
          </a:p>
          <a:p>
            <a:r>
              <a:rPr lang="en-US" altLang="zh-TW" dirty="0"/>
              <a:t>Cell Barred               = NOT_BARRED</a:t>
            </a:r>
          </a:p>
          <a:p>
            <a:r>
              <a:rPr lang="en-US" altLang="zh-TW" dirty="0"/>
              <a:t>PDCCH </a:t>
            </a:r>
            <a:r>
              <a:rPr lang="en-US" altLang="zh-TW" dirty="0" err="1"/>
              <a:t>Config</a:t>
            </a:r>
            <a:r>
              <a:rPr lang="en-US" altLang="zh-TW" dirty="0"/>
              <a:t> SIB1         = 160</a:t>
            </a:r>
          </a:p>
          <a:p>
            <a:r>
              <a:rPr lang="en-US" altLang="zh-TW" dirty="0"/>
              <a:t>DMRS </a:t>
            </a:r>
            <a:r>
              <a:rPr lang="en-US" altLang="zh-TW" dirty="0" err="1"/>
              <a:t>TypeA</a:t>
            </a:r>
            <a:r>
              <a:rPr lang="en-US" altLang="zh-TW" dirty="0"/>
              <a:t> Position       = POS2</a:t>
            </a:r>
          </a:p>
          <a:p>
            <a:r>
              <a:rPr lang="en-US" altLang="zh-TW" dirty="0"/>
              <a:t>SSB Subcarrier Offset     = 4</a:t>
            </a:r>
          </a:p>
          <a:p>
            <a:r>
              <a:rPr lang="en-US" altLang="zh-TW" dirty="0"/>
              <a:t>Subcarrier Spacing Common = SCSC30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264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44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775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EDE55E-A352-3800-7819-1B8BA62A7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5E26A8-74B5-559A-AA53-83E29D281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51F627-9534-11C4-A2AE-117FB6F42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252-6072-4529-8A11-8A47884DF5C8}" type="datetimeFigureOut">
              <a:rPr lang="zh-TW" altLang="en-US" smtClean="0"/>
              <a:t>2023/8/2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320E97-9F1C-2539-E1E0-E08099015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4D3C0E-360B-3B21-E4BB-867266B9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523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6AE439-6CB8-2934-AA01-214443D48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0A9B5AA-6010-100B-2A42-37BB86B38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27B8D6-EA9B-241A-C880-A016273C9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252-6072-4529-8A11-8A47884DF5C8}" type="datetimeFigureOut">
              <a:rPr lang="zh-TW" altLang="en-US" smtClean="0"/>
              <a:t>2023/8/2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90CEF8-B302-937C-0A17-73A84F1D2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E96C94-BAE5-3676-D970-214391AF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10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315623D-562D-2E6C-DA33-05DF08633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1E545E2-A234-07ED-6AFA-0338A2CA9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9323ED-B941-7740-3ED6-B82B25E06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252-6072-4529-8A11-8A47884DF5C8}" type="datetimeFigureOut">
              <a:rPr lang="zh-TW" altLang="en-US" smtClean="0"/>
              <a:t>2023/8/2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0B8DC6-EB01-38E1-C618-24653049A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0C382C-E3C9-100C-5F3D-D33D6EE4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82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7A62A8-B402-FE3E-DF27-D635FFAE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D625E3-739C-ED84-5ECA-BE1602A64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4F2E02-584E-5440-5898-D34182236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252-6072-4529-8A11-8A47884DF5C8}" type="datetimeFigureOut">
              <a:rPr lang="zh-TW" altLang="en-US" smtClean="0"/>
              <a:t>2023/8/2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6AFAD6-B796-91A9-431D-D118A13EB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7A9379-56F3-EB35-273A-550D7133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737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D29D7-38AA-6066-C9A5-782C8232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D2F3F5-9D71-3A14-D70B-D5DDCCFF2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C5F76D-D510-8DA7-FC33-F8CB9146E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252-6072-4529-8A11-8A47884DF5C8}" type="datetimeFigureOut">
              <a:rPr lang="zh-TW" altLang="en-US" smtClean="0"/>
              <a:t>2023/8/2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ECDCC21-C7ED-3E86-FA1F-6321BB4A4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F92A7D-5777-F41B-8963-9FCDBB9B0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529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CC0186-17C6-3AD0-658A-65639A97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E1284F-5366-54A2-E5B3-70E3637EA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EA8BB0B-0ED8-A50E-EDAA-0867A860F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8722F84-AF5C-6CB6-7A98-273D516D1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252-6072-4529-8A11-8A47884DF5C8}" type="datetimeFigureOut">
              <a:rPr lang="zh-TW" altLang="en-US" smtClean="0"/>
              <a:t>2023/8/2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00F964D-1193-FA7F-821E-DFF679639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B837417-15A1-F207-E62E-7CE8C6AB2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1066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E53DA-C9A6-97B5-D6AA-3B22D348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22D66E-4ECB-9149-51B7-13224DE99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EC9A5E0-2725-D76C-7FB7-EBDB18C35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85C7475-C7CE-43F1-0479-46446366D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2F64FC8-D04D-517A-D335-AD8C1426FC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BD196DC-CE01-3828-47FB-A9A4A44DE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252-6072-4529-8A11-8A47884DF5C8}" type="datetimeFigureOut">
              <a:rPr lang="zh-TW" altLang="en-US" smtClean="0"/>
              <a:t>2023/8/2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FF51072-FAF4-0022-86AC-F94E8346D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0011E5-75D2-F47E-640A-B480189D8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7665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C8CC83-4DBD-1AC3-DC66-954A8EE66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8283736-37A6-09AD-4928-DCD53B01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252-6072-4529-8A11-8A47884DF5C8}" type="datetimeFigureOut">
              <a:rPr lang="zh-TW" altLang="en-US" smtClean="0"/>
              <a:t>2023/8/2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73EAF9E-45FD-047C-DECB-446756319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7B5E64-79BD-7F74-E21F-CB9798DB1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51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F5A1D9-54DC-11B1-9E50-EC9C67A4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252-6072-4529-8A11-8A47884DF5C8}" type="datetimeFigureOut">
              <a:rPr lang="zh-TW" altLang="en-US" smtClean="0"/>
              <a:t>2023/8/2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3F5AFFC-ADF4-9DFB-FEDC-5DEC553D9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EC935A-7A78-8E46-8214-580CEC37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36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515E2C-739D-B1A2-532C-E77DBDB6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E5841E-A19E-B33F-F82C-DE51A2880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60F8865-FC48-9F1E-1732-AF1F164B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873A8BD-78DB-4543-BE64-3F79359F5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252-6072-4529-8A11-8A47884DF5C8}" type="datetimeFigureOut">
              <a:rPr lang="zh-TW" altLang="en-US" smtClean="0"/>
              <a:t>2023/8/2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45B4910-3AD5-9C49-B78E-5DD303902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6ECC0D7-CB37-96BF-F80F-79241182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657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9663D-C592-D33F-2081-3EB03FE22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3561849-C8A0-9276-32DC-E34D1E0333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E67CD8-F950-061D-8C3F-696A7C480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6C3754-76E8-3925-D279-EAC846B72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252-6072-4529-8A11-8A47884DF5C8}" type="datetimeFigureOut">
              <a:rPr lang="zh-TW" altLang="en-US" smtClean="0"/>
              <a:t>2023/8/2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8F24332-A2EB-1ECB-615C-643B893C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4C35AB-5884-EF76-1AB4-D2A465793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524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DF160B5-2994-7099-4A3F-372E0E101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F379F5-36A0-0723-D331-0CC925FEF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2EB1F0-A5D7-7815-1429-B2E831E06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DE252-6072-4529-8A11-8A47884DF5C8}" type="datetimeFigureOut">
              <a:rPr lang="zh-TW" altLang="en-US" smtClean="0"/>
              <a:t>2023/8/2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714292-47C9-0FA9-A507-96D93621A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A5B6FD-00EA-1312-9435-50F24935C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27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travel_life/article/details/110038572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2.png"/><Relationship Id="rId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4.png"/><Relationship Id="rId5" Type="http://schemas.openxmlformats.org/officeDocument/2006/relationships/image" Target="../media/image11.png"/><Relationship Id="rId10" Type="http://schemas.openxmlformats.org/officeDocument/2006/relationships/image" Target="../media/image3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4.png"/><Relationship Id="rId5" Type="http://schemas.openxmlformats.org/officeDocument/2006/relationships/image" Target="../media/image11.png"/><Relationship Id="rId10" Type="http://schemas.openxmlformats.org/officeDocument/2006/relationships/image" Target="../media/image3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4.png"/><Relationship Id="rId5" Type="http://schemas.openxmlformats.org/officeDocument/2006/relationships/image" Target="../media/image11.png"/><Relationship Id="rId10" Type="http://schemas.openxmlformats.org/officeDocument/2006/relationships/image" Target="../media/image3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4.png"/><Relationship Id="rId5" Type="http://schemas.openxmlformats.org/officeDocument/2006/relationships/image" Target="../media/image11.png"/><Relationship Id="rId10" Type="http://schemas.openxmlformats.org/officeDocument/2006/relationships/image" Target="../media/image3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4.png"/><Relationship Id="rId5" Type="http://schemas.openxmlformats.org/officeDocument/2006/relationships/image" Target="../media/image11.png"/><Relationship Id="rId10" Type="http://schemas.openxmlformats.org/officeDocument/2006/relationships/image" Target="../media/image3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26" y="116498"/>
            <a:ext cx="6469149" cy="1278417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469725"/>
              </p:ext>
            </p:extLst>
          </p:nvPr>
        </p:nvGraphicFramePr>
        <p:xfrm>
          <a:off x="150726" y="1517174"/>
          <a:ext cx="11825374" cy="2468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3427">
                  <a:extLst>
                    <a:ext uri="{9D8B030D-6E8A-4147-A177-3AD203B41FA5}">
                      <a16:colId xmlns:a16="http://schemas.microsoft.com/office/drawing/2014/main" val="3657994662"/>
                    </a:ext>
                  </a:extLst>
                </a:gridCol>
                <a:gridCol w="858192">
                  <a:extLst>
                    <a:ext uri="{9D8B030D-6E8A-4147-A177-3AD203B41FA5}">
                      <a16:colId xmlns:a16="http://schemas.microsoft.com/office/drawing/2014/main" val="907214288"/>
                    </a:ext>
                  </a:extLst>
                </a:gridCol>
                <a:gridCol w="276367">
                  <a:extLst>
                    <a:ext uri="{9D8B030D-6E8A-4147-A177-3AD203B41FA5}">
                      <a16:colId xmlns:a16="http://schemas.microsoft.com/office/drawing/2014/main" val="3490345922"/>
                    </a:ext>
                  </a:extLst>
                </a:gridCol>
                <a:gridCol w="852737">
                  <a:extLst>
                    <a:ext uri="{9D8B030D-6E8A-4147-A177-3AD203B41FA5}">
                      <a16:colId xmlns:a16="http://schemas.microsoft.com/office/drawing/2014/main" val="2834377401"/>
                    </a:ext>
                  </a:extLst>
                </a:gridCol>
                <a:gridCol w="670917">
                  <a:extLst>
                    <a:ext uri="{9D8B030D-6E8A-4147-A177-3AD203B41FA5}">
                      <a16:colId xmlns:a16="http://schemas.microsoft.com/office/drawing/2014/main" val="1794749554"/>
                    </a:ext>
                  </a:extLst>
                </a:gridCol>
                <a:gridCol w="423641">
                  <a:extLst>
                    <a:ext uri="{9D8B030D-6E8A-4147-A177-3AD203B41FA5}">
                      <a16:colId xmlns:a16="http://schemas.microsoft.com/office/drawing/2014/main" val="1686656083"/>
                    </a:ext>
                  </a:extLst>
                </a:gridCol>
                <a:gridCol w="560007">
                  <a:extLst>
                    <a:ext uri="{9D8B030D-6E8A-4147-A177-3AD203B41FA5}">
                      <a16:colId xmlns:a16="http://schemas.microsoft.com/office/drawing/2014/main" val="3080100927"/>
                    </a:ext>
                  </a:extLst>
                </a:gridCol>
                <a:gridCol w="914557">
                  <a:extLst>
                    <a:ext uri="{9D8B030D-6E8A-4147-A177-3AD203B41FA5}">
                      <a16:colId xmlns:a16="http://schemas.microsoft.com/office/drawing/2014/main" val="121168146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3285819891"/>
                    </a:ext>
                  </a:extLst>
                </a:gridCol>
                <a:gridCol w="385459">
                  <a:extLst>
                    <a:ext uri="{9D8B030D-6E8A-4147-A177-3AD203B41FA5}">
                      <a16:colId xmlns:a16="http://schemas.microsoft.com/office/drawing/2014/main" val="1586887453"/>
                    </a:ext>
                  </a:extLst>
                </a:gridCol>
                <a:gridCol w="389096">
                  <a:extLst>
                    <a:ext uri="{9D8B030D-6E8A-4147-A177-3AD203B41FA5}">
                      <a16:colId xmlns:a16="http://schemas.microsoft.com/office/drawing/2014/main" val="2250955035"/>
                    </a:ext>
                  </a:extLst>
                </a:gridCol>
                <a:gridCol w="830918">
                  <a:extLst>
                    <a:ext uri="{9D8B030D-6E8A-4147-A177-3AD203B41FA5}">
                      <a16:colId xmlns:a16="http://schemas.microsoft.com/office/drawing/2014/main" val="1862355123"/>
                    </a:ext>
                  </a:extLst>
                </a:gridCol>
                <a:gridCol w="881828">
                  <a:extLst>
                    <a:ext uri="{9D8B030D-6E8A-4147-A177-3AD203B41FA5}">
                      <a16:colId xmlns:a16="http://schemas.microsoft.com/office/drawing/2014/main" val="109155279"/>
                    </a:ext>
                  </a:extLst>
                </a:gridCol>
                <a:gridCol w="647280">
                  <a:extLst>
                    <a:ext uri="{9D8B030D-6E8A-4147-A177-3AD203B41FA5}">
                      <a16:colId xmlns:a16="http://schemas.microsoft.com/office/drawing/2014/main" val="1118084001"/>
                    </a:ext>
                  </a:extLst>
                </a:gridCol>
                <a:gridCol w="1338198">
                  <a:extLst>
                    <a:ext uri="{9D8B030D-6E8A-4147-A177-3AD203B41FA5}">
                      <a16:colId xmlns:a16="http://schemas.microsoft.com/office/drawing/2014/main" val="2571955191"/>
                    </a:ext>
                  </a:extLst>
                </a:gridCol>
                <a:gridCol w="1076377">
                  <a:extLst>
                    <a:ext uri="{9D8B030D-6E8A-4147-A177-3AD203B41FA5}">
                      <a16:colId xmlns:a16="http://schemas.microsoft.com/office/drawing/2014/main" val="119159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BW (MHz)</a:t>
                      </a:r>
                      <a:endParaRPr lang="zh-TW" sz="9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9447" marR="4944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offsetToCarrier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Kssb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offsetToPointA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Result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numRb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carrierBw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bSChannelBwDL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bSChannelBwUl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nDlBw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nUlBw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absFreqPointA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absArfcnPointA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absFreqSsb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absArfcnSsb</a:t>
                      </a:r>
                      <a:endParaRPr lang="zh-TW" sz="9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(620000 – &lt;2&gt; – 653332)</a:t>
                      </a:r>
                      <a:endParaRPr lang="zh-TW" sz="9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GSCN</a:t>
                      </a:r>
                      <a:endParaRPr lang="zh-TW" sz="9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GSCN=7499+N</a:t>
                      </a:r>
                      <a:endParaRPr lang="zh-TW" sz="9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(7711 – &lt;1&gt; – 8051)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663848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9447" marR="4944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273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273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3554700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636980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3563040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637536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N=391, GSCN=7890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190007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273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273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3554700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636980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3564480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637632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N=392, GSCN=7891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1583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9447" marR="4944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245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245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3559740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637316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3568800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637920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N=395, GSCN=7894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22890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9447" marR="4944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217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217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3564780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637652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3573120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638208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N=398, GSCN=7897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18738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DU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Not support</a:t>
                      </a:r>
                      <a:endParaRPr lang="zh-TW" sz="9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189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189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3569820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637988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3578880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638592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N=402, GSCN=7901</a:t>
                      </a:r>
                      <a:endParaRPr lang="zh-TW" sz="9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09625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162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162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3574680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638312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3583200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638880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N=405, GSCN=7904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48747428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9447" marR="4944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3579900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638660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3588960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639264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N=409, GSCN=7908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274775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3579900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638660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3590400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639360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N=410, GSCN=7908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29787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3579900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638660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3591840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639456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N=411, GSCN=7908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828508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3579900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638660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3593280</a:t>
                      </a:r>
                      <a:endParaRPr lang="zh-TW" sz="9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639552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N=412, GSCN=7908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951031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62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3579900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638660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3594720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639648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N=413, GSCN=7908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23024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9447" marR="4944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3584760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638984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3593280</a:t>
                      </a:r>
                      <a:endParaRPr lang="zh-TW" sz="9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639552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N=412, GSCN=7911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73590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3589800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639320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3599040</a:t>
                      </a:r>
                      <a:endParaRPr lang="zh-TW" sz="9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639936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N=416, GSCN=7915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22114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FAIL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51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51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3594660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639644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3603360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640224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N=419, GSCN=7918</a:t>
                      </a:r>
                      <a:endParaRPr lang="zh-TW" sz="9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78520696"/>
                  </a:ext>
                </a:extLst>
              </a:tr>
            </a:tbl>
          </a:graphicData>
        </a:graphic>
      </p:graphicFrame>
      <p:pic>
        <p:nvPicPr>
          <p:cNvPr id="4" name="圖片 3"/>
          <p:cNvPicPr/>
          <p:nvPr/>
        </p:nvPicPr>
        <p:blipFill>
          <a:blip r:embed="rId4"/>
          <a:stretch>
            <a:fillRect/>
          </a:stretch>
        </p:blipFill>
        <p:spPr>
          <a:xfrm>
            <a:off x="150725" y="4108313"/>
            <a:ext cx="6469149" cy="6114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0725" y="4996934"/>
            <a:ext cx="64691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ret_t gnb_du_rrm_cell::set_ssb_prb_and_subcarrier_offset()</a:t>
            </a:r>
            <a:endParaRPr lang="en-US" altLang="zh-TW" dirty="0"/>
          </a:p>
          <a:p>
            <a:r>
              <a:rPr lang="en-US" altLang="zh-TW" dirty="0"/>
              <a:t>validate_and_calc_cs0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812" y="4108313"/>
            <a:ext cx="5306188" cy="27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79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143" y="106073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200" dirty="0"/>
              <a:t>1980/01/07 05:29:22.389</a:t>
            </a:r>
          </a:p>
          <a:p>
            <a:r>
              <a:rPr lang="en-US" altLang="zh-TW" sz="1200" dirty="0"/>
              <a:t>1980/01/07 05:29:22.389 [0xB822] NR5G RRC MIB Info</a:t>
            </a:r>
          </a:p>
          <a:p>
            <a:r>
              <a:rPr lang="en-US" altLang="zh-TW" sz="1200" dirty="0"/>
              <a:t>Version = 3</a:t>
            </a:r>
          </a:p>
          <a:p>
            <a:r>
              <a:rPr lang="en-US" altLang="zh-TW" sz="1200" dirty="0"/>
              <a:t>Physical Cell ID = 1</a:t>
            </a:r>
          </a:p>
          <a:p>
            <a:r>
              <a:rPr lang="en-US" altLang="zh-TW" sz="1200" dirty="0"/>
              <a:t>DL Frequency = 637536</a:t>
            </a:r>
          </a:p>
          <a:p>
            <a:r>
              <a:rPr lang="en-US" altLang="zh-TW" sz="1200" dirty="0"/>
              <a:t>SFN = 760</a:t>
            </a:r>
          </a:p>
          <a:p>
            <a:r>
              <a:rPr lang="en-US" altLang="zh-TW" sz="1200" dirty="0">
                <a:solidFill>
                  <a:srgbClr val="0000FF"/>
                </a:solidFill>
              </a:rPr>
              <a:t>Block Index = 0</a:t>
            </a:r>
          </a:p>
          <a:p>
            <a:r>
              <a:rPr lang="en-US" altLang="zh-TW" sz="1200" dirty="0"/>
              <a:t>Half Number = 0</a:t>
            </a:r>
          </a:p>
          <a:p>
            <a:r>
              <a:rPr lang="en-US" altLang="zh-TW" sz="1200" dirty="0"/>
              <a:t>Intra </a:t>
            </a:r>
            <a:r>
              <a:rPr lang="en-US" altLang="zh-TW" sz="1200" dirty="0" err="1"/>
              <a:t>Freq</a:t>
            </a:r>
            <a:r>
              <a:rPr lang="en-US" altLang="zh-TW" sz="1200" dirty="0"/>
              <a:t> Reselection = ALLOWED</a:t>
            </a:r>
          </a:p>
          <a:p>
            <a:r>
              <a:rPr lang="en-US" altLang="zh-TW" sz="1200" dirty="0"/>
              <a:t>Cell Barred = NOT_BARRED</a:t>
            </a:r>
          </a:p>
          <a:p>
            <a:r>
              <a:rPr lang="en-US" altLang="zh-TW" sz="1200" dirty="0">
                <a:solidFill>
                  <a:srgbClr val="00B0F0"/>
                </a:solidFill>
              </a:rPr>
              <a:t>PDCCH </a:t>
            </a:r>
            <a:r>
              <a:rPr lang="en-US" altLang="zh-TW" sz="1200" dirty="0" err="1">
                <a:solidFill>
                  <a:srgbClr val="00B0F0"/>
                </a:solidFill>
              </a:rPr>
              <a:t>Config</a:t>
            </a:r>
            <a:r>
              <a:rPr lang="en-US" altLang="zh-TW" sz="1200" dirty="0">
                <a:solidFill>
                  <a:srgbClr val="00B0F0"/>
                </a:solidFill>
              </a:rPr>
              <a:t> SIB1 = 160</a:t>
            </a:r>
            <a:r>
              <a:rPr lang="zh-TW" altLang="en-US" sz="1200" dirty="0">
                <a:solidFill>
                  <a:srgbClr val="00B0F0"/>
                </a:solidFill>
              </a:rPr>
              <a:t> </a:t>
            </a:r>
            <a:r>
              <a:rPr lang="en-US" altLang="zh-TW" sz="1200" dirty="0">
                <a:solidFill>
                  <a:srgbClr val="00B0F0"/>
                </a:solidFill>
              </a:rPr>
              <a:t>// </a:t>
            </a:r>
            <a:r>
              <a:rPr lang="en-US" altLang="zh-TW" sz="1200" u="sng" dirty="0">
                <a:solidFill>
                  <a:srgbClr val="00B0F0"/>
                </a:solidFill>
              </a:rPr>
              <a:t>1010</a:t>
            </a:r>
            <a:r>
              <a:rPr lang="en-US" altLang="zh-TW" sz="1200" dirty="0">
                <a:solidFill>
                  <a:srgbClr val="00B0F0"/>
                </a:solidFill>
              </a:rPr>
              <a:t> </a:t>
            </a:r>
            <a:r>
              <a:rPr lang="en-US" altLang="zh-TW" sz="1200" u="sng" dirty="0">
                <a:solidFill>
                  <a:srgbClr val="00B0F0"/>
                </a:solidFill>
              </a:rPr>
              <a:t>0000</a:t>
            </a:r>
          </a:p>
          <a:p>
            <a:r>
              <a:rPr lang="en-US" altLang="zh-TW" sz="1200" dirty="0"/>
              <a:t>DMRS </a:t>
            </a:r>
            <a:r>
              <a:rPr lang="en-US" altLang="zh-TW" sz="1200" dirty="0" err="1"/>
              <a:t>TypeA</a:t>
            </a:r>
            <a:r>
              <a:rPr lang="en-US" altLang="zh-TW" sz="1200" dirty="0"/>
              <a:t> Position = POS2</a:t>
            </a:r>
          </a:p>
          <a:p>
            <a:r>
              <a:rPr lang="en-US" altLang="zh-TW" sz="1200" dirty="0"/>
              <a:t>SSB Subcarrier Offset = 4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Subcarrier Spacing Common = SCSC30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859" y="106073"/>
            <a:ext cx="6568985" cy="269171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298" y="2963339"/>
            <a:ext cx="6362105" cy="919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0" y="3882718"/>
                <a:ext cx="7800975" cy="2906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900"/>
                  </a:spcAft>
                </a:pPr>
                <a:r>
                  <a:rPr lang="en-US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For </a:t>
                </a:r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operation without shared spectrum channel access and for </a:t>
                </a:r>
                <a:r>
                  <a:rPr lang="en-US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the SS/PBCH block and CORESET multiplexing pattern 1, </a:t>
                </a:r>
              </a:p>
              <a:p>
                <a:pPr>
                  <a:spcAft>
                    <a:spcPts val="900"/>
                  </a:spcAft>
                </a:pPr>
                <a:r>
                  <a:rPr lang="en-US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a UE monitors PDCCH in the Type0-PDCCH CSS set over two slots. </a:t>
                </a:r>
              </a:p>
              <a:p>
                <a:pPr>
                  <a:spcAft>
                    <a:spcPts val="900"/>
                  </a:spcAft>
                </a:pPr>
                <a:r>
                  <a:rPr lang="en-US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For SS/PBCH block with index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𝑖</m:t>
                    </m:r>
                  </m:oMath>
                </a14:m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, the UE determines an index of </a:t>
                </a:r>
                <a:r>
                  <a:rPr lang="en-GB" altLang="zh-TW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slot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𝑛</m:t>
                        </m:r>
                      </m:e>
                      <m:sub>
                        <m:r>
                          <a:rPr lang="en-US" altLang="zh-TW" sz="1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altLang="zh-TW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 as</a:t>
                </a:r>
              </a:p>
              <a:p>
                <a:pPr>
                  <a:spcAft>
                    <a:spcPts val="900"/>
                  </a:spcAft>
                </a:pPr>
                <a:r>
                  <a:rPr lang="en-GB" altLang="zh-TW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𝑛</m:t>
                        </m:r>
                      </m:e>
                      <m:sub>
                        <m:r>
                          <a:rPr lang="en-US" altLang="zh-TW" sz="1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zh-TW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𝑂</m:t>
                        </m:r>
                        <m:r>
                          <a:rPr lang="en-GB" altLang="zh-TW" sz="12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∙</m:t>
                        </m:r>
                        <m:sSup>
                          <m:sSupPr>
                            <m:ctrlPr>
                              <a:rPr lang="zh-TW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altLang="zh-TW" sz="12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2</m:t>
                            </m:r>
                          </m:e>
                          <m:sup>
                            <m:r>
                              <a:rPr lang="en-GB" altLang="zh-TW" sz="12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𝜇</m:t>
                            </m:r>
                          </m:sup>
                        </m:sSup>
                        <m:r>
                          <a:rPr lang="en-GB" altLang="zh-TW" sz="12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+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zh-TW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altLang="zh-TW" sz="12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𝑖</m:t>
                            </m:r>
                            <m:r>
                              <a:rPr lang="en-GB" altLang="zh-TW" sz="12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∙</m:t>
                            </m:r>
                            <m:r>
                              <a:rPr lang="en-GB" altLang="zh-TW" sz="12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altLang="zh-TW" sz="120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mod</m:t>
                    </m:r>
                    <m:sSubSup>
                      <m:sSubSupPr>
                        <m:ctrlPr>
                          <a:rPr lang="zh-TW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slot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frame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,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𝜇</m:t>
                        </m:r>
                      </m:sup>
                    </m:sSubSup>
                    <m:r>
                      <a:rPr lang="en-US" altLang="zh-TW" sz="120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that is </a:t>
                </a:r>
              </a:p>
              <a:p>
                <a:pPr>
                  <a:spcAft>
                    <a:spcPts val="900"/>
                  </a:spcAft>
                </a:pPr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in a frame with system frame number (SFN)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SFN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satisfying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SFN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c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TW" sz="12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mod</m:t>
                    </m:r>
                    <m:r>
                      <a:rPr lang="en-US" altLang="zh-TW" sz="1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2=0</m:t>
                    </m:r>
                  </m:oMath>
                </a14:m>
                <a:r>
                  <a:rPr lang="en-GB" altLang="zh-TW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TW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zh-TW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zh-TW" altLang="zh-TW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𝑂</m:t>
                                </m:r>
                                <m:r>
                                  <a:rPr lang="en-GB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zh-TW" altLang="zh-TW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altLang="zh-TW" sz="12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GB" altLang="zh-TW" sz="12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𝜇</m:t>
                                    </m:r>
                                  </m:sup>
                                </m:sSup>
                                <m:r>
                                  <a:rPr lang="en-GB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+</m:t>
                                </m:r>
                                <m:d>
                                  <m:dPr>
                                    <m:begChr m:val="⌊"/>
                                    <m:endChr m:val="⌋"/>
                                    <m:ctrlPr>
                                      <a:rPr lang="zh-TW" altLang="zh-TW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altLang="zh-TW" sz="12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𝑖</m:t>
                                    </m:r>
                                    <m:r>
                                      <a:rPr lang="en-GB" altLang="zh-TW" sz="12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∙</m:t>
                                    </m:r>
                                    <m:r>
                                      <a:rPr lang="en-GB" altLang="zh-TW" sz="12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𝑀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sSubSup>
                              <m:sSubSupPr>
                                <m:ctrlPr>
                                  <a:rPr lang="zh-TW" altLang="zh-TW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120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slot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TW" sz="120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frame</m:t>
                                </m:r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,</m:t>
                                </m:r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𝜇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m:rPr>
                        <m:sty m:val="p"/>
                      </m:rPr>
                      <a:rPr lang="en-US" altLang="zh-TW" sz="120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mod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2=0</m:t>
                    </m:r>
                  </m:oMath>
                </a14:m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, or </a:t>
                </a:r>
              </a:p>
              <a:p>
                <a:pPr>
                  <a:spcAft>
                    <a:spcPts val="900"/>
                  </a:spcAft>
                </a:pPr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in a frame with SFN satisfying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SFN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c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TW" sz="12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mod</m:t>
                    </m:r>
                    <m:r>
                      <a:rPr lang="en-US" altLang="zh-TW" sz="1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2=1</m:t>
                    </m:r>
                  </m:oMath>
                </a14:m>
                <a:r>
                  <a:rPr lang="en-GB" altLang="zh-TW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TW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zh-TW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zh-TW" altLang="zh-TW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𝑂</m:t>
                                </m:r>
                                <m:r>
                                  <a:rPr lang="en-GB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zh-TW" altLang="zh-TW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altLang="zh-TW" sz="12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GB" altLang="zh-TW" sz="12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𝜇</m:t>
                                    </m:r>
                                  </m:sup>
                                </m:sSup>
                                <m:r>
                                  <a:rPr lang="en-GB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+</m:t>
                                </m:r>
                                <m:d>
                                  <m:dPr>
                                    <m:begChr m:val="⌊"/>
                                    <m:endChr m:val="⌋"/>
                                    <m:ctrlPr>
                                      <a:rPr lang="zh-TW" altLang="zh-TW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altLang="zh-TW" sz="12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𝑖</m:t>
                                    </m:r>
                                    <m:r>
                                      <a:rPr lang="en-GB" altLang="zh-TW" sz="12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∙</m:t>
                                    </m:r>
                                    <m:r>
                                      <a:rPr lang="en-GB" altLang="zh-TW" sz="12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𝑀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sSubSup>
                              <m:sSubSupPr>
                                <m:ctrlPr>
                                  <a:rPr lang="zh-TW" altLang="zh-TW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120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slot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TW" sz="120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frame</m:t>
                                </m:r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,</m:t>
                                </m:r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𝜇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m:rPr>
                        <m:sty m:val="p"/>
                      </m:rPr>
                      <a:rPr lang="en-US" altLang="zh-TW" sz="120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mod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2=1</m:t>
                    </m:r>
                  </m:oMath>
                </a14:m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</a:p>
              <a:p>
                <a:pPr>
                  <a:spcAft>
                    <a:spcPts val="900"/>
                  </a:spcAft>
                </a:pPr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where </a:t>
                </a:r>
                <a14:m>
                  <m:oMath xmlns:m="http://schemas.openxmlformats.org/officeDocument/2006/math">
                    <m:r>
                      <a:rPr lang="en-GB" altLang="zh-TW" sz="120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𝜇</m:t>
                    </m:r>
                    <m:r>
                      <a:rPr lang="en-GB" altLang="zh-TW" sz="120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zh-TW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TW" sz="12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0,1,2,3,5,6</m:t>
                        </m:r>
                      </m:e>
                    </m:d>
                  </m:oMath>
                </a14:m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 based on the SCS for PDCCH receptions in the CORESET [4, TS 38.211].</a:t>
                </a:r>
                <a:endParaRPr lang="zh-TW" altLang="zh-TW" sz="1200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2718"/>
                <a:ext cx="7800975" cy="2906886"/>
              </a:xfrm>
              <a:prstGeom prst="rect">
                <a:avLst/>
              </a:prstGeom>
              <a:blipFill>
                <a:blip r:embed="rId5"/>
                <a:stretch>
                  <a:fillRect t="-210" b="-14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092459" y="4673479"/>
                <a:ext cx="241886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altLang="zh-TW" sz="14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𝑛</m:t>
                        </m:r>
                      </m:e>
                      <m:sub>
                        <m:r>
                          <a:rPr lang="en-US" altLang="zh-TW" sz="140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zh-TW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GB" altLang="zh-TW" sz="14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∙</m:t>
                        </m:r>
                        <m:sSup>
                          <m:sSupPr>
                            <m:ctrlPr>
                              <a:rPr lang="zh-TW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altLang="zh-TW" sz="14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1</m:t>
                            </m:r>
                          </m:sup>
                        </m:sSup>
                        <m:r>
                          <a:rPr lang="en-GB" altLang="zh-TW" sz="14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+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zh-TW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0</m:t>
                            </m:r>
                            <m:r>
                              <a:rPr lang="en-GB" altLang="zh-TW" sz="14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∙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altLang="zh-TW" sz="140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mod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</m:t>
                    </m:r>
                  </m:oMath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459" y="4673479"/>
                <a:ext cx="241886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2005" y="4049591"/>
            <a:ext cx="304427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13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echplayon.com/wp-content/uploads/2021/09/PDCCHSIB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34" y="0"/>
            <a:ext cx="6169932" cy="439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" y="0"/>
            <a:ext cx="6018963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1980/01/07 05:29:22.644	[0xB822]	NR5G RRC MIB Info</a:t>
            </a:r>
          </a:p>
          <a:p>
            <a:r>
              <a:rPr lang="en-US" altLang="zh-TW" sz="1100" dirty="0"/>
              <a:t>PDCCH </a:t>
            </a:r>
            <a:r>
              <a:rPr lang="en-US" altLang="zh-TW" sz="1100" dirty="0" err="1"/>
              <a:t>Config</a:t>
            </a:r>
            <a:r>
              <a:rPr lang="en-US" altLang="zh-TW" sz="1100" dirty="0"/>
              <a:t> SIB1         = </a:t>
            </a:r>
            <a:r>
              <a:rPr lang="en-US" altLang="zh-TW" sz="1100" dirty="0">
                <a:solidFill>
                  <a:srgbClr val="FF0000"/>
                </a:solidFill>
              </a:rPr>
              <a:t>160 =</a:t>
            </a:r>
            <a:r>
              <a:rPr lang="zh-TW" altLang="en-US" sz="1100" dirty="0">
                <a:solidFill>
                  <a:srgbClr val="FF0000"/>
                </a:solidFill>
              </a:rPr>
              <a:t> </a:t>
            </a:r>
            <a:r>
              <a:rPr lang="en-US" altLang="zh-TW" sz="1100" u="sng" dirty="0">
                <a:solidFill>
                  <a:srgbClr val="FF0000"/>
                </a:solidFill>
              </a:rPr>
              <a:t>1010</a:t>
            </a:r>
            <a:r>
              <a:rPr lang="zh-TW" altLang="en-US" sz="1100" dirty="0">
                <a:solidFill>
                  <a:srgbClr val="FF0000"/>
                </a:solidFill>
              </a:rPr>
              <a:t> </a:t>
            </a:r>
            <a:r>
              <a:rPr lang="en-US" altLang="zh-TW" sz="1100" u="sng" dirty="0">
                <a:solidFill>
                  <a:srgbClr val="FF0000"/>
                </a:solidFill>
              </a:rPr>
              <a:t>0000</a:t>
            </a:r>
            <a:r>
              <a:rPr lang="en-US" altLang="zh-TW" sz="1100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TW" sz="1100" dirty="0">
                <a:solidFill>
                  <a:srgbClr val="FF0000"/>
                </a:solidFill>
              </a:rPr>
              <a:t>//Table 13-4, Index = 1010 = 10, Table 13-11 Index = 0000</a:t>
            </a:r>
          </a:p>
          <a:p>
            <a:r>
              <a:rPr lang="en-US" altLang="zh-TW" sz="1100" dirty="0"/>
              <a:t>DMRS </a:t>
            </a:r>
            <a:r>
              <a:rPr lang="en-US" altLang="zh-TW" sz="1100" dirty="0" err="1"/>
              <a:t>TypeA</a:t>
            </a:r>
            <a:r>
              <a:rPr lang="en-US" altLang="zh-TW" sz="1100" dirty="0"/>
              <a:t> Position       = POS2</a:t>
            </a:r>
          </a:p>
          <a:p>
            <a:r>
              <a:rPr lang="en-US" altLang="zh-TW" sz="1100" dirty="0"/>
              <a:t>SSB Subcarrier Offset     = 4</a:t>
            </a:r>
          </a:p>
          <a:p>
            <a:r>
              <a:rPr lang="en-US" altLang="zh-TW" sz="1100" dirty="0"/>
              <a:t>Subcarrier Spacing Common = SCSC30</a:t>
            </a:r>
          </a:p>
          <a:p>
            <a:endParaRPr lang="en-US" altLang="zh-TW" sz="1100" dirty="0"/>
          </a:p>
          <a:p>
            <a:r>
              <a:rPr lang="en-US" altLang="zh-TW" sz="1100" dirty="0"/>
              <a:t>[23/05/2023 09:47:24.590602][DURRM][TRC][gnb_du_rrm_dl_bwp.cpp:507] RRM_CALCULATED_CS_VALUES:CELL_ID:1:</a:t>
            </a:r>
            <a:r>
              <a:rPr lang="en-US" altLang="zh-TW" sz="1100" dirty="0">
                <a:solidFill>
                  <a:srgbClr val="FF0000"/>
                </a:solidFill>
              </a:rPr>
              <a:t>RRM_OFFSET_TO_POINT_A:27:RRM_CS0_RB_OFFSET:12:RRM_CS0_SIZE:48</a:t>
            </a:r>
            <a:endParaRPr lang="en-US" altLang="zh-TW" sz="1100" dirty="0"/>
          </a:p>
          <a:p>
            <a:endParaRPr lang="en-US" altLang="zh-TW" sz="1100" dirty="0"/>
          </a:p>
          <a:p>
            <a:r>
              <a:rPr lang="en-US" altLang="zh-TW" sz="1100" dirty="0"/>
              <a:t>[23/05/2023 09:47:24.590618][DURRM][TRC][gnb_du_rrm_dl_bwp.cpp:2289] </a:t>
            </a:r>
            <a:r>
              <a:rPr lang="en-US" altLang="zh-TW" sz="1100" dirty="0">
                <a:solidFill>
                  <a:srgbClr val="FF0000"/>
                </a:solidFill>
              </a:rPr>
              <a:t>RRM_CS0_CONFIGURED:CELL_ID:1:RRM_CS0_START_RB:1:RRM_CS0_NUM_RB:48:RRM_CS0_NUM_SYMBOLS:1</a:t>
            </a:r>
          </a:p>
          <a:p>
            <a:endParaRPr lang="en-US" altLang="zh-TW" sz="1100" dirty="0"/>
          </a:p>
          <a:p>
            <a:r>
              <a:rPr lang="en-US" altLang="zh-TW" sz="1100" dirty="0"/>
              <a:t>[23/05/2023 09:47:24.590620][DURRM][TRC][gnb_du_rrm_dl_bwp.cpp:2313] RRM_CS_CONFIGURED:CELL_ID:1:RRM_CS_ID:1:RRM_CS_START_RB:0:</a:t>
            </a:r>
            <a:r>
              <a:rPr lang="en-US" altLang="zh-TW" sz="1100" dirty="0">
                <a:solidFill>
                  <a:srgbClr val="FF0000"/>
                </a:solidFill>
              </a:rPr>
              <a:t>RRM_CS_NUM_RB:162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t="1" b="22039"/>
          <a:stretch/>
        </p:blipFill>
        <p:spPr>
          <a:xfrm>
            <a:off x="24535" y="3293977"/>
            <a:ext cx="5391527" cy="21965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rot="16200000">
            <a:off x="7855084" y="3737610"/>
            <a:ext cx="685800" cy="28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rgbClr val="5D6C7F"/>
                </a:solidFill>
              </a:rPr>
              <a:t>12 RBs</a:t>
            </a:r>
            <a:endParaRPr lang="zh-TW" altLang="en-US" sz="1400" b="1" dirty="0">
              <a:solidFill>
                <a:srgbClr val="5D6C7F"/>
              </a:solidFill>
            </a:endParaRPr>
          </a:p>
        </p:txBody>
      </p:sp>
      <p:pic>
        <p:nvPicPr>
          <p:cNvPr id="1028" name="Picture 4" descr="https://img-blog.csdnimg.cn/20210120102346165.png?x-oss-process=image/watermark,type_ZmFuZ3poZW5naGVpdGk,shadow_10,text_aHR0cHM6Ly9ibG9nLmNzZG4ubmV0L3RyYXZlbF9saWZl,size_16,color_FFFFFF,t_7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00" y="4960496"/>
            <a:ext cx="5499100" cy="189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/>
          <a:srcRect b="55082"/>
          <a:stretch/>
        </p:blipFill>
        <p:spPr>
          <a:xfrm>
            <a:off x="117475" y="5534455"/>
            <a:ext cx="5298587" cy="132354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7730" y="3597592"/>
            <a:ext cx="304427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91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66" y="0"/>
            <a:ext cx="8396754" cy="301713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66" y="3017139"/>
            <a:ext cx="8284994" cy="26706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529093" y="2492494"/>
            <a:ext cx="762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Note6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1166" y="5772668"/>
            <a:ext cx="3220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38.101 規定 n48 50MHz 以上都要做CA</a:t>
            </a:r>
          </a:p>
          <a:p>
            <a:r>
              <a:rPr lang="zh-TW" altLang="en-US" sz="1400" dirty="0">
                <a:solidFill>
                  <a:srgbClr val="FF0000"/>
                </a:solidFill>
              </a:rPr>
              <a:t>不然不能用</a:t>
            </a:r>
          </a:p>
        </p:txBody>
      </p:sp>
    </p:spTree>
    <p:extLst>
      <p:ext uri="{BB962C8B-B14F-4D97-AF65-F5344CB8AC3E}">
        <p14:creationId xmlns:p14="http://schemas.microsoft.com/office/powerpoint/2010/main" val="4167242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&gt;3554700&lt;/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&gt;636980&lt;/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&gt;3564480&lt;/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&gt;637632&lt;/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=34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34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3564480</a:t>
            </a:r>
            <a:r>
              <a:rPr lang="zh-TW" altLang="en-US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zh-TW" altLang="en-US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sz="1100" dirty="0">
                <a:solidFill>
                  <a:srgbClr val="0000FF"/>
                </a:solidFill>
              </a:rPr>
              <a:t>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1440, N=392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3564.48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3564.48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N=392, GSCN=7499+392=7891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4410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&gt;3554700&lt;/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&gt;636980&lt;/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&gt;3565920&lt;/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&gt;637728&lt;/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=42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42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3565920</a:t>
            </a:r>
            <a:r>
              <a:rPr lang="zh-TW" altLang="en-US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zh-TW" altLang="en-US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sz="1100" dirty="0">
                <a:solidFill>
                  <a:srgbClr val="0000FF"/>
                </a:solidFill>
              </a:rPr>
              <a:t>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57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&gt;3554700&lt;/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&gt;636980&lt;/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&gt;3561600&lt;/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&gt;637440&lt;/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=18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18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3561600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858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&gt;3559740&lt;/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&gt;637316&lt;/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&gt;3568800&lt;/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&gt;637920&lt;/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&gt;245&lt;/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&gt;90MHZ&lt;/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=30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245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3559740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3559740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30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</a:t>
            </a:r>
            <a:r>
              <a:rPr lang="en-US" altLang="zh-TW" sz="1100" dirty="0">
                <a:solidFill>
                  <a:srgbClr val="FF00FF"/>
                </a:solidFill>
              </a:rPr>
              <a:t>= 3568800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N=395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3568800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3568.8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3568.8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637920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3568.8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N=395, GSCN=7499+395=7890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132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&gt;3564780&lt;/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&gt;637652&lt;/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&gt;3573120&lt;/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&gt;638208&lt;/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&gt;217&lt;/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&gt;80MHZ&lt;/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=26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217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3564780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3564780</a:t>
            </a:r>
            <a:r>
              <a:rPr lang="en-US" altLang="zh-TW" sz="1100" dirty="0">
                <a:solidFill>
                  <a:srgbClr val="00B0F0"/>
                </a:solidFill>
              </a:rPr>
              <a:t> + 26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</a:t>
            </a:r>
            <a:r>
              <a:rPr lang="en-US" altLang="zh-TW" sz="1100" dirty="0">
                <a:solidFill>
                  <a:srgbClr val="FF00FF"/>
                </a:solidFill>
              </a:rPr>
              <a:t>= 3573120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N=398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3573120 = 3573.120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3573.120=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638208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3573.120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N=398, GSCN=7499+398=7897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9223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&gt;3569820&lt;/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&gt;637988&lt;/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</a:t>
            </a:r>
            <a:r>
              <a:rPr lang="zh-TW" altLang="en-US" sz="11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3578880&lt;/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&gt;638592&lt;/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&gt;217&lt;/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&gt;80MHZ&lt;/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=30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189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3569820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3569820</a:t>
            </a:r>
            <a:r>
              <a:rPr lang="en-US" altLang="zh-TW" sz="1100" dirty="0">
                <a:solidFill>
                  <a:srgbClr val="00B0F0"/>
                </a:solidFill>
              </a:rPr>
              <a:t> + 30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</a:rPr>
              <a:t>4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+ 10*12*30 </a:t>
            </a:r>
            <a:r>
              <a:rPr lang="en-US" altLang="zh-TW" sz="1100" dirty="0">
                <a:solidFill>
                  <a:srgbClr val="FF00FF"/>
                </a:solidFill>
              </a:rPr>
              <a:t>= 3578880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N=402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3573120 = 3573.120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3573.120=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638208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3573.120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N=398, GSCN=7499+398=7897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3288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&gt;3574680&lt;/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&gt;638312&lt;/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&gt;3578880&lt;/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&gt;638592&lt;/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&gt;162&lt;/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&gt;60MHZ&lt;/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=3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162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r>
              <a:rPr lang="en-US" altLang="zh-TW" sz="1100" dirty="0">
                <a:solidFill>
                  <a:srgbClr val="00B0F0"/>
                </a:solidFill>
              </a:rPr>
              <a:t> + 3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3578880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N=403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3580320  = 3580.320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3580.320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N=403,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00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186508" y="309324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單箭頭接點 2"/>
          <p:cNvCxnSpPr/>
          <p:nvPr/>
        </p:nvCxnSpPr>
        <p:spPr>
          <a:xfrm>
            <a:off x="4088130" y="3781904"/>
            <a:ext cx="0" cy="28066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/>
        </p:nvCxnSpPr>
        <p:spPr>
          <a:xfrm>
            <a:off x="3982024" y="4037174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4539615" y="664492"/>
            <a:ext cx="0" cy="337268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10686" y="3764772"/>
            <a:ext cx="1197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Offset(RB)</a:t>
            </a:r>
          </a:p>
          <a:p>
            <a:r>
              <a:rPr lang="en-US" altLang="zh-TW" sz="1200" dirty="0"/>
              <a:t>=2RB</a:t>
            </a:r>
            <a:r>
              <a:rPr lang="zh-TW" altLang="en-US" sz="1200" dirty="0"/>
              <a:t>*</a:t>
            </a:r>
            <a:r>
              <a:rPr lang="en-US" altLang="zh-TW" sz="1200" dirty="0"/>
              <a:t>30</a:t>
            </a:r>
            <a:r>
              <a:rPr lang="zh-TW" altLang="en-US" sz="1200" dirty="0"/>
              <a:t> </a:t>
            </a:r>
            <a:r>
              <a:rPr lang="en-US" altLang="zh-TW" sz="1200" dirty="0" err="1"/>
              <a:t>scs</a:t>
            </a:r>
            <a:r>
              <a:rPr lang="zh-TW" altLang="en-US" sz="1200" dirty="0"/>
              <a:t>*</a:t>
            </a:r>
            <a:r>
              <a:rPr lang="en-US" altLang="zh-TW" sz="1200" dirty="0"/>
              <a:t>12</a:t>
            </a:r>
            <a:endParaRPr lang="zh-TW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4539615" y="1910095"/>
            <a:ext cx="1331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CORESET 0(48 RB)</a:t>
            </a:r>
          </a:p>
          <a:p>
            <a:r>
              <a:rPr lang="en-US" altLang="zh-TW" sz="1200" dirty="0"/>
              <a:t>CS0 is within the bandwidth part </a:t>
            </a:r>
            <a:endParaRPr lang="zh-TW" altLang="en-US" sz="1200" dirty="0"/>
          </a:p>
        </p:txBody>
      </p:sp>
      <p:sp>
        <p:nvSpPr>
          <p:cNvPr id="8" name="矩形 7"/>
          <p:cNvSpPr/>
          <p:nvPr/>
        </p:nvSpPr>
        <p:spPr>
          <a:xfrm>
            <a:off x="6168574" y="2324649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3624990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91196" y="2896340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106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263355" y="4223124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102</a:t>
            </a:r>
            <a:r>
              <a:rPr lang="en-US" altLang="zh-TW" dirty="0">
                <a:solidFill>
                  <a:srgbClr val="00B050"/>
                </a:solidFill>
              </a:rPr>
              <a:t>*12*30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769904" y="4683771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3569190 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19701" y="4320526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=208</a:t>
            </a:r>
            <a:r>
              <a:rPr lang="en-US" altLang="zh-TW" dirty="0">
                <a:solidFill>
                  <a:srgbClr val="9933FF"/>
                </a:solidFill>
              </a:rPr>
              <a:t>*12*15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191523" y="3427812"/>
            <a:ext cx="936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=22</a:t>
            </a:r>
            <a:r>
              <a:rPr lang="en-US" altLang="zh-TW" dirty="0">
                <a:solidFill>
                  <a:srgbClr val="FF00FF"/>
                </a:solidFill>
              </a:rPr>
              <a:t>*15 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167124" y="2414932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10*12*30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28110" y="1407202"/>
            <a:ext cx="123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Offset(RB)</a:t>
            </a:r>
          </a:p>
          <a:p>
            <a:r>
              <a:rPr lang="en-US" altLang="zh-TW" sz="1200" dirty="0"/>
              <a:t>24</a:t>
            </a:r>
            <a:r>
              <a:rPr lang="zh-TW" altLang="en-US" sz="1200" dirty="0"/>
              <a:t> </a:t>
            </a:r>
            <a:r>
              <a:rPr lang="en-US" altLang="zh-TW" sz="1200" dirty="0"/>
              <a:t>RB</a:t>
            </a:r>
            <a:r>
              <a:rPr lang="zh-TW" altLang="en-US" sz="1200" dirty="0"/>
              <a:t>*</a:t>
            </a:r>
            <a:r>
              <a:rPr lang="en-US" altLang="zh-TW" sz="1200" dirty="0"/>
              <a:t>30 </a:t>
            </a:r>
            <a:r>
              <a:rPr lang="en-US" altLang="zh-TW" sz="1200" dirty="0" err="1"/>
              <a:t>scs</a:t>
            </a:r>
            <a:r>
              <a:rPr lang="zh-TW" altLang="en-US" sz="1200" dirty="0"/>
              <a:t>*</a:t>
            </a:r>
            <a:r>
              <a:rPr lang="en-US" altLang="zh-TW" sz="1200" dirty="0"/>
              <a:t>12</a:t>
            </a:r>
            <a:endParaRPr lang="zh-TW" altLang="en-US" sz="1200" dirty="0"/>
          </a:p>
        </p:txBody>
      </p:sp>
      <p:sp>
        <p:nvSpPr>
          <p:cNvPr id="16" name="矩形 15"/>
          <p:cNvSpPr/>
          <p:nvPr/>
        </p:nvSpPr>
        <p:spPr>
          <a:xfrm>
            <a:off x="3406042" y="2884636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3599760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108653" y="4133169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3605910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037714" y="295159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3614550</a:t>
            </a:r>
            <a:endParaRPr lang="zh-TW" altLang="en-US" dirty="0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652733"/>
              </p:ext>
            </p:extLst>
          </p:nvPr>
        </p:nvGraphicFramePr>
        <p:xfrm>
          <a:off x="7882832" y="3240168"/>
          <a:ext cx="5324413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2857">
                  <a:extLst>
                    <a:ext uri="{9D8B030D-6E8A-4147-A177-3AD203B41FA5}">
                      <a16:colId xmlns:a16="http://schemas.microsoft.com/office/drawing/2014/main" val="2413334730"/>
                    </a:ext>
                  </a:extLst>
                </a:gridCol>
                <a:gridCol w="895668">
                  <a:extLst>
                    <a:ext uri="{9D8B030D-6E8A-4147-A177-3AD203B41FA5}">
                      <a16:colId xmlns:a16="http://schemas.microsoft.com/office/drawing/2014/main" val="3095386294"/>
                    </a:ext>
                  </a:extLst>
                </a:gridCol>
                <a:gridCol w="1385888">
                  <a:extLst>
                    <a:ext uri="{9D8B030D-6E8A-4147-A177-3AD203B41FA5}">
                      <a16:colId xmlns:a16="http://schemas.microsoft.com/office/drawing/2014/main" val="3902431868"/>
                    </a:ext>
                  </a:extLst>
                </a:gridCol>
              </a:tblGrid>
              <a:tr h="235579"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BW</a:t>
                      </a:r>
                      <a:endParaRPr lang="zh-TW" altLang="en-US" sz="1200" b="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106</a:t>
                      </a:r>
                      <a:endParaRPr lang="zh-TW" altLang="en-US" sz="1200" b="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carrierBw</a:t>
                      </a:r>
                      <a:endParaRPr lang="zh-TW" altLang="en-US" sz="1200" b="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798228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point A [MHz]</a:t>
                      </a:r>
                      <a:endParaRPr lang="zh-TW" altLang="en-US" sz="1200" b="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3569190</a:t>
                      </a:r>
                      <a:endParaRPr lang="zh-TW" altLang="en-US" sz="1200" b="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 err="1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absFreqPointA</a:t>
                      </a:r>
                      <a:endParaRPr lang="zh-TW" altLang="en-US" sz="1200" b="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455688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r>
                        <a:rPr lang="en-US" altLang="zh-TW" sz="1200" b="0" dirty="0" err="1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absoluteFrequencyPointA</a:t>
                      </a:r>
                      <a:r>
                        <a:rPr lang="en-US" altLang="zh-TW" sz="1200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[ARFCN] </a:t>
                      </a:r>
                      <a:endParaRPr lang="zh-TW" altLang="en-US" sz="1200" b="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637946 </a:t>
                      </a:r>
                      <a:endParaRPr lang="zh-TW" altLang="en-US" sz="1200" b="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 err="1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absArfcnPointA</a:t>
                      </a:r>
                      <a:endParaRPr lang="zh-TW" altLang="en-US" sz="1200" b="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492705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absoluteFrequencySSB</a:t>
                      </a:r>
                      <a:r>
                        <a:rPr lang="en-US" altLang="zh-TW" sz="12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[ARFCN]</a:t>
                      </a:r>
                      <a:endParaRPr lang="zh-TW" altLang="en-US" sz="1200" b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3610560</a:t>
                      </a:r>
                      <a:endParaRPr lang="zh-TW" altLang="en-US" sz="1200" b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absFreqSsb</a:t>
                      </a:r>
                      <a:endParaRPr lang="zh-TW" altLang="en-US" sz="1200" b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454779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r>
                        <a:rPr lang="en-US" altLang="zh-TW" sz="1200" b="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arfcnSSB</a:t>
                      </a:r>
                      <a:endParaRPr lang="zh-TW" altLang="en-US" sz="1200" b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640704</a:t>
                      </a:r>
                      <a:endParaRPr lang="zh-TW" altLang="en-US" sz="1200" b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absArfcnSsb</a:t>
                      </a:r>
                      <a:endParaRPr lang="zh-TW" altLang="en-US" sz="1200" b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676234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Carrier </a:t>
                      </a:r>
                      <a:r>
                        <a:rPr lang="en-US" altLang="zh-TW" sz="1200" b="0" dirty="0" err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centre</a:t>
                      </a:r>
                      <a:r>
                        <a:rPr lang="en-US" altLang="zh-TW" sz="12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[MHz]</a:t>
                      </a:r>
                      <a:endParaRPr lang="zh-TW" altLang="en-US" sz="1200" b="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kern="120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3624990</a:t>
                      </a:r>
                      <a:endParaRPr lang="zh-TW" altLang="en-US" sz="1200" b="0" kern="120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kern="1200" dirty="0" err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nDlCenterFreq</a:t>
                      </a:r>
                      <a:endParaRPr lang="zh-TW" altLang="en-US" sz="1200" b="0" kern="120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389862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Carrier </a:t>
                      </a:r>
                      <a:r>
                        <a:rPr lang="en-US" altLang="zh-TW" sz="1200" b="0" dirty="0" err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centre</a:t>
                      </a:r>
                      <a:r>
                        <a:rPr lang="en-US" altLang="zh-TW" sz="12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[ARFCN] </a:t>
                      </a:r>
                      <a:endParaRPr lang="zh-TW" altLang="en-US" sz="1200" b="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kern="120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641666 </a:t>
                      </a:r>
                      <a:endParaRPr lang="zh-TW" altLang="en-US" sz="1200" b="0" kern="120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kern="1200" dirty="0" err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dlEarfcn</a:t>
                      </a:r>
                      <a:endParaRPr lang="zh-TW" altLang="en-US" sz="1200" b="0" kern="120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200399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r>
                        <a:rPr lang="en-US" altLang="zh-TW" sz="1200" b="0" dirty="0" err="1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offsetToCarrier</a:t>
                      </a:r>
                      <a:r>
                        <a:rPr lang="en-US" altLang="zh-TW" sz="1200" b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[Carrier PRBs] </a:t>
                      </a:r>
                      <a:endParaRPr lang="zh-TW" altLang="en-US" sz="1200" b="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 </a:t>
                      </a:r>
                      <a:endParaRPr lang="zh-TW" altLang="en-US" sz="1200" b="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 err="1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offsetToCarrier</a:t>
                      </a:r>
                      <a:endParaRPr lang="zh-TW" altLang="en-US" sz="1200" b="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11093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r>
                        <a:rPr lang="en-US" altLang="zh-TW" sz="1200" b="0" dirty="0" err="1">
                          <a:solidFill>
                            <a:srgbClr val="FF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Kssb</a:t>
                      </a:r>
                      <a:endParaRPr lang="zh-TW" altLang="en-US" sz="1200" b="0" dirty="0">
                        <a:solidFill>
                          <a:srgbClr val="FF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FF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zh-TW" altLang="en-US" sz="1200" b="0" dirty="0">
                        <a:solidFill>
                          <a:srgbClr val="FF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="0" dirty="0">
                        <a:solidFill>
                          <a:srgbClr val="FF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313853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r>
                        <a:rPr lang="it-IT" altLang="zh-TW" sz="1200" b="0" dirty="0">
                          <a:solidFill>
                            <a:srgbClr val="9933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offsetToPointA (SIB1) [PRBs] Note 1 </a:t>
                      </a:r>
                      <a:endParaRPr lang="zh-TW" altLang="en-US" sz="1200" b="0" dirty="0">
                        <a:solidFill>
                          <a:srgbClr val="9933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9933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208</a:t>
                      </a:r>
                      <a:endParaRPr lang="zh-TW" altLang="en-US" sz="1200" b="0" dirty="0">
                        <a:solidFill>
                          <a:srgbClr val="9933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="0" dirty="0">
                        <a:solidFill>
                          <a:srgbClr val="9933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25598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GSCN 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7923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059922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CC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Offset Carrier CORESET#0 [RBs] Note 2 </a:t>
                      </a:r>
                      <a:endParaRPr lang="zh-TW" altLang="en-US" sz="1200" b="0" dirty="0">
                        <a:solidFill>
                          <a:srgbClr val="CC00C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CC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TW" altLang="en-US" sz="1200" b="0" dirty="0">
                        <a:solidFill>
                          <a:srgbClr val="CC00C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="0" dirty="0">
                        <a:solidFill>
                          <a:srgbClr val="CC00C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884837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CC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CORESET#0 Index (Offset [RBs]) Note 1</a:t>
                      </a:r>
                      <a:endParaRPr lang="zh-TW" altLang="en-US" sz="1200" b="0" dirty="0">
                        <a:solidFill>
                          <a:srgbClr val="CC00C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CC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(2) </a:t>
                      </a:r>
                      <a:endParaRPr lang="zh-TW" altLang="en-US" sz="1200" b="0" dirty="0">
                        <a:solidFill>
                          <a:srgbClr val="CC00C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0" dirty="0">
                          <a:solidFill>
                            <a:srgbClr val="CC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從</a:t>
                      </a:r>
                      <a:r>
                        <a:rPr lang="en-US" altLang="zh-TW" sz="1200" b="0" dirty="0">
                          <a:solidFill>
                            <a:srgbClr val="CC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</a:t>
                      </a:r>
                      <a:r>
                        <a:rPr lang="zh-TW" altLang="en-US" sz="1200" b="0" dirty="0">
                          <a:solidFill>
                            <a:srgbClr val="CC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去選擇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010355"/>
                  </a:ext>
                </a:extLst>
              </a:tr>
            </a:tbl>
          </a:graphicData>
        </a:graphic>
      </p:graphicFrame>
      <p:sp>
        <p:nvSpPr>
          <p:cNvPr id="21" name="矩形 20"/>
          <p:cNvSpPr/>
          <p:nvPr/>
        </p:nvSpPr>
        <p:spPr>
          <a:xfrm>
            <a:off x="186507" y="1638034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3610560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265670" y="3893140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3605910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3044001" y="3797144"/>
            <a:ext cx="11653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36238" y="366784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3606630</a:t>
            </a: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7" y="6858000"/>
            <a:ext cx="10759730" cy="5591357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6880671" y="1496435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106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6265670" y="3043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3644070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345" y="-1621642"/>
            <a:ext cx="7915344" cy="457226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13A1DFB-97BC-D75D-50AE-1298EB85F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0728" y="3377328"/>
            <a:ext cx="11205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56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&gt;3574680&lt;/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&gt;638312&lt;/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&gt;3580320&lt;/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&gt;638688&lt;/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&gt;162&lt;/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&gt;60MHZ&lt;/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=11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162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r>
              <a:rPr lang="en-US" altLang="zh-TW" sz="1100" dirty="0">
                <a:solidFill>
                  <a:srgbClr val="00B0F0"/>
                </a:solidFill>
              </a:rPr>
              <a:t> + 11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3580320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N=403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3580320  = 3580.320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3580.320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N=403,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341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&gt;3574680&lt;/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&gt;638312&lt;/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&gt;3581760&lt;/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&gt;638784&lt;/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&gt;162&lt;/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&gt;60MHZ&lt;/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=19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162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r>
              <a:rPr lang="en-US" altLang="zh-TW" sz="1100" dirty="0">
                <a:solidFill>
                  <a:srgbClr val="00B0F0"/>
                </a:solidFill>
              </a:rPr>
              <a:t> + 19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3581760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N=404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N=404, GSCN=7499+404=7890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83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&gt;3574680&lt;/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&gt;638312&lt;/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&gt;3583200&lt;/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&gt;638880&lt;/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&gt;162&lt;/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&gt;60MHZ&lt;/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accent2"/>
                </a:solidFill>
              </a:rPr>
              <a:t>BW60, </a:t>
            </a:r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=27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 err="1">
                <a:solidFill>
                  <a:srgbClr val="00B0F0"/>
                </a:solidFill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</a:rPr>
              <a:t>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162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 err="1">
                <a:solidFill>
                  <a:srgbClr val="0000FF"/>
                </a:solidFill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</a:rPr>
              <a:t>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r>
              <a:rPr lang="en-US" altLang="zh-TW" sz="1100" dirty="0">
                <a:solidFill>
                  <a:srgbClr val="00B0F0"/>
                </a:solidFill>
              </a:rPr>
              <a:t> + 27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</a:t>
            </a:r>
            <a:r>
              <a:rPr lang="en-US" altLang="zh-TW" sz="1100" dirty="0">
                <a:solidFill>
                  <a:srgbClr val="FF00FF"/>
                </a:solidFill>
              </a:rPr>
              <a:t>= 3583200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N=405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3583.2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</a:t>
            </a:r>
            <a:r>
              <a:rPr lang="en-US" altLang="zh-TW" sz="1000" dirty="0">
                <a:solidFill>
                  <a:srgbClr val="0000FF"/>
                </a:solidFill>
                <a:ea typeface="Calibri" panose="020F0502020204030204" pitchFamily="34" charset="0"/>
              </a:rPr>
              <a:t>638880</a:t>
            </a: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3583.2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N=405 GSCN=7499+405=7904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803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&gt;3574680&lt;/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&gt;638312&lt;/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&gt;3583200&lt;/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&gt;638880&lt;/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&gt;162&lt;/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&gt;60MHZ&lt;/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>
                <a:effectLst/>
              </a:rPr>
              <a:t> [0xB821] BCCH_DL_SCH / SystemInformationBlockType1</a:t>
            </a:r>
          </a:p>
          <a:p>
            <a:r>
              <a:rPr lang="en-US" altLang="zh-TW" sz="1100">
                <a:effectLst/>
              </a:rPr>
              <a:t>frequencyInfoDL </a:t>
            </a:r>
          </a:p>
          <a:p>
            <a:r>
              <a:rPr lang="en-US" altLang="zh-TW" sz="1100">
                <a:effectLst/>
              </a:rPr>
              <a:t>            {</a:t>
            </a:r>
          </a:p>
          <a:p>
            <a:r>
              <a:rPr lang="en-US" altLang="zh-TW" sz="1100">
                <a:effectLst/>
              </a:rPr>
              <a:t>              frequencyBandList </a:t>
            </a:r>
          </a:p>
          <a:p>
            <a:r>
              <a:rPr lang="en-US" altLang="zh-TW" sz="1100">
                <a:effectLst/>
              </a:rPr>
              <a:t>              {</a:t>
            </a:r>
          </a:p>
          <a:p>
            <a:r>
              <a:rPr lang="en-US" altLang="zh-TW" sz="1100">
                <a:effectLst/>
              </a:rPr>
              <a:t>                {</a:t>
            </a:r>
          </a:p>
          <a:p>
            <a:r>
              <a:rPr lang="en-US" altLang="zh-TW" sz="1100">
                <a:effectLst/>
              </a:rPr>
              <a:t>                  freqBandIndicatorNR 41</a:t>
            </a:r>
          </a:p>
          <a:p>
            <a:r>
              <a:rPr lang="en-US" altLang="zh-TW" sz="1100">
                <a:effectLst/>
              </a:rPr>
              <a:t>                }</a:t>
            </a:r>
          </a:p>
          <a:p>
            <a:r>
              <a:rPr lang="en-US" altLang="zh-TW" sz="1100">
                <a:effectLst/>
              </a:rPr>
              <a:t>              },</a:t>
            </a:r>
          </a:p>
          <a:p>
            <a:r>
              <a:rPr lang="en-US" altLang="zh-TW" sz="1100">
                <a:solidFill>
                  <a:srgbClr val="9933FF"/>
                </a:solidFill>
                <a:effectLst/>
              </a:rPr>
              <a:t>              offsetToPointA 26,</a:t>
            </a:r>
          </a:p>
          <a:p>
            <a:r>
              <a:rPr lang="en-US" altLang="zh-TW" sz="1100">
                <a:effectLst/>
              </a:rPr>
              <a:t>              scs-SpecificCarrierList </a:t>
            </a:r>
          </a:p>
          <a:p>
            <a:r>
              <a:rPr lang="en-US" altLang="zh-TW" sz="1100">
                <a:effectLst/>
              </a:rPr>
              <a:t>              {</a:t>
            </a:r>
          </a:p>
          <a:p>
            <a:r>
              <a:rPr lang="en-US" altLang="zh-TW" sz="1100">
                <a:effectLst/>
              </a:rPr>
              <a:t>                {</a:t>
            </a:r>
          </a:p>
          <a:p>
            <a:r>
              <a:rPr lang="en-US" altLang="zh-TW" sz="1100">
                <a:solidFill>
                  <a:srgbClr val="00B050"/>
                </a:solidFill>
                <a:effectLst/>
              </a:rPr>
              <a:t>                  offsetToCarrier 0,</a:t>
            </a:r>
          </a:p>
          <a:p>
            <a:r>
              <a:rPr lang="en-US" altLang="zh-TW" sz="1100">
                <a:effectLst/>
              </a:rPr>
              <a:t>                  </a:t>
            </a:r>
            <a:r>
              <a:rPr lang="en-US" altLang="zh-TW" sz="1100">
                <a:solidFill>
                  <a:schemeClr val="accent2"/>
                </a:solidFill>
                <a:effectLst/>
              </a:rPr>
              <a:t>subcarrierSpacing kHz30,</a:t>
            </a:r>
          </a:p>
          <a:p>
            <a:r>
              <a:rPr lang="en-US" altLang="zh-TW" sz="1100">
                <a:effectLst/>
              </a:rPr>
              <a:t>                  carrierBandwidth 273</a:t>
            </a:r>
          </a:p>
          <a:p>
            <a:r>
              <a:rPr lang="en-US" altLang="zh-TW" sz="1100">
                <a:effectLst/>
              </a:rPr>
              <a:t>                }</a:t>
            </a:r>
          </a:p>
          <a:p>
            <a:r>
              <a:rPr lang="en-US" altLang="zh-TW" sz="1100">
                <a:effectLst/>
              </a:rPr>
              <a:t>              }</a:t>
            </a:r>
          </a:p>
          <a:p>
            <a:r>
              <a:rPr lang="en-US" altLang="zh-TW" sz="1100">
                <a:effectLst/>
              </a:rPr>
              <a:t>            },</a:t>
            </a:r>
          </a:p>
          <a:p>
            <a:r>
              <a:rPr lang="en-US" altLang="zh-TW" sz="1100">
                <a:effectLst/>
              </a:rPr>
              <a:t>            initialDownlinkBWP </a:t>
            </a:r>
          </a:p>
          <a:p>
            <a:r>
              <a:rPr lang="en-US" altLang="zh-TW" sz="1100">
                <a:effectLst/>
              </a:rPr>
              <a:t>            {</a:t>
            </a:r>
          </a:p>
          <a:p>
            <a:r>
              <a:rPr lang="en-US" altLang="zh-TW" sz="1100">
                <a:effectLst/>
              </a:rPr>
              <a:t>              genericParameters </a:t>
            </a:r>
          </a:p>
          <a:p>
            <a:r>
              <a:rPr lang="en-US" altLang="zh-TW" sz="1100">
                <a:effectLst/>
              </a:rPr>
              <a:t>              {</a:t>
            </a:r>
          </a:p>
          <a:p>
            <a:r>
              <a:rPr lang="en-US" altLang="zh-TW" sz="1100">
                <a:effectLst/>
              </a:rPr>
              <a:t>                locationAndBandwidth 1099,</a:t>
            </a:r>
          </a:p>
          <a:p>
            <a:r>
              <a:rPr lang="en-US" altLang="zh-TW" sz="1100">
                <a:effectLst/>
              </a:rPr>
              <a:t>                subcarrierSpacing kHz30</a:t>
            </a:r>
          </a:p>
          <a:p>
            <a:r>
              <a:rPr lang="en-US" altLang="zh-TW" sz="110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accent2"/>
                </a:solidFill>
              </a:rPr>
              <a:t>BW60, </a:t>
            </a:r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=26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 err="1">
                <a:solidFill>
                  <a:srgbClr val="00B0F0"/>
                </a:solidFill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</a:rPr>
              <a:t>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162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 err="1">
                <a:solidFill>
                  <a:srgbClr val="0000FF"/>
                </a:solidFill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</a:rPr>
              <a:t>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r>
              <a:rPr lang="en-US" altLang="zh-TW" sz="1100" dirty="0">
                <a:solidFill>
                  <a:srgbClr val="00B0F0"/>
                </a:solidFill>
              </a:rPr>
              <a:t> + 26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</a:rPr>
              <a:t>16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+ 10*12*30 </a:t>
            </a:r>
            <a:r>
              <a:rPr lang="en-US" altLang="zh-TW" sz="1100" dirty="0">
                <a:solidFill>
                  <a:srgbClr val="FF00FF"/>
                </a:solidFill>
              </a:rPr>
              <a:t>= 3583200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N=405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3583.2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</a:t>
            </a:r>
            <a:r>
              <a:rPr lang="en-US" altLang="zh-TW" sz="1000" dirty="0">
                <a:solidFill>
                  <a:srgbClr val="0000FF"/>
                </a:solidFill>
                <a:ea typeface="Calibri" panose="020F0502020204030204" pitchFamily="34" charset="0"/>
              </a:rPr>
              <a:t>638880</a:t>
            </a: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3583.2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N=405 GSCN=7499+405=7904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725136" y="775584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4920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602150" y="7904132"/>
            <a:ext cx="22204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=27*12*15=4860</a:t>
            </a:r>
          </a:p>
          <a:p>
            <a:r>
              <a:rPr lang="en-US" altLang="zh-TW" dirty="0"/>
              <a:t>4860/360=13.5(</a:t>
            </a:r>
            <a:r>
              <a:rPr lang="zh-TW" altLang="en-US" dirty="0"/>
              <a:t>非整</a:t>
            </a:r>
            <a:r>
              <a:rPr lang="en-US" altLang="zh-TW" dirty="0"/>
              <a:t>)</a:t>
            </a:r>
          </a:p>
        </p:txBody>
      </p:sp>
      <p:sp>
        <p:nvSpPr>
          <p:cNvPr id="26" name="矩形 25"/>
          <p:cNvSpPr/>
          <p:nvPr/>
        </p:nvSpPr>
        <p:spPr>
          <a:xfrm>
            <a:off x="5653190" y="7307970"/>
            <a:ext cx="1535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=4*15=60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7903286" y="7298738"/>
            <a:ext cx="176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=16*15=240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7928333" y="7947041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=26*12*15=4680</a:t>
            </a:r>
          </a:p>
          <a:p>
            <a:r>
              <a:rPr lang="en-US" altLang="zh-TW" dirty="0"/>
              <a:t>4680/360=</a:t>
            </a:r>
            <a:r>
              <a:rPr lang="zh-TW" altLang="en-US" dirty="0"/>
              <a:t> </a:t>
            </a:r>
            <a:r>
              <a:rPr lang="en-US" altLang="zh-TW" dirty="0"/>
              <a:t>13</a:t>
            </a:r>
            <a:endParaRPr lang="zh-TW" altLang="en-US" dirty="0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281882" y="7310921"/>
            <a:ext cx="0" cy="1516541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5578644" y="7310921"/>
            <a:ext cx="0" cy="484002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7859134" y="7353195"/>
            <a:ext cx="0" cy="753056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>
            <a:off x="5578644" y="7794923"/>
            <a:ext cx="0" cy="103253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7859134" y="8148323"/>
            <a:ext cx="0" cy="65411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5890209" y="8881645"/>
            <a:ext cx="282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RB=30scs*12subcarrier=360</a:t>
            </a:r>
            <a:endParaRPr lang="zh-TW" altLang="en-US" dirty="0"/>
          </a:p>
        </p:txBody>
      </p:sp>
      <p:cxnSp>
        <p:nvCxnSpPr>
          <p:cNvPr id="35" name="直線接點 34"/>
          <p:cNvCxnSpPr>
            <a:stCxn id="36" idx="3"/>
          </p:cNvCxnSpPr>
          <p:nvPr/>
        </p:nvCxnSpPr>
        <p:spPr>
          <a:xfrm>
            <a:off x="4945336" y="8848498"/>
            <a:ext cx="47502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142231" y="8663832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PointA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822962" y="4557950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3603840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445768" y="4938363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162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727189" y="5884627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dirty="0">
                <a:solidFill>
                  <a:srgbClr val="00B050"/>
                </a:solidFill>
              </a:rPr>
              <a:t>0 *12*15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488991" y="6218850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7635184" y="5755213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26</a:t>
            </a:r>
            <a:r>
              <a:rPr lang="en-US" altLang="zh-TW" dirty="0">
                <a:solidFill>
                  <a:srgbClr val="9933FF"/>
                </a:solidFill>
              </a:rPr>
              <a:t>*12*15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7689802" y="5352300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>
                <a:solidFill>
                  <a:srgbClr val="FF00FF"/>
                </a:solidFill>
              </a:rPr>
              <a:t>16*15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6829473" y="4684609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10*12*30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555016" y="4263359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3583200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578644" y="5100046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</a:rPr>
              <a:t>3579600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674506" y="7094619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</a:rPr>
              <a:t>3579600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158891" y="8678260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4502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&gt;3574680&lt;/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&gt;638312&lt;/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&gt;3584640&lt;/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&gt;638976&lt;/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&gt;162&lt;/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&gt;60MHZ&lt;/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=35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162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r>
              <a:rPr lang="en-US" altLang="zh-TW" sz="1100" dirty="0">
                <a:solidFill>
                  <a:srgbClr val="00B0F0"/>
                </a:solidFill>
              </a:rPr>
              <a:t> + 35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</a:t>
            </a:r>
            <a:r>
              <a:rPr lang="en-US" altLang="zh-TW" sz="1100" dirty="0">
                <a:solidFill>
                  <a:srgbClr val="FF00FF"/>
                </a:solidFill>
              </a:rPr>
              <a:t>= 3584640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N=394.5,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2" name="直線接點 21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267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&gt;3574680&lt;/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&gt;638312&lt;/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&gt;3586080&lt;/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&gt;639072&lt;/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&gt;162&lt;/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&gt;60MHZ&lt;/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=43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162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r>
              <a:rPr lang="en-US" altLang="zh-TW" sz="1100" dirty="0">
                <a:solidFill>
                  <a:srgbClr val="00B0F0"/>
                </a:solidFill>
              </a:rPr>
              <a:t> + 43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</a:t>
            </a:r>
            <a:r>
              <a:rPr lang="en-US" altLang="zh-TW" sz="1100" dirty="0">
                <a:solidFill>
                  <a:srgbClr val="FF00FF"/>
                </a:solidFill>
              </a:rPr>
              <a:t>= 3586080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N=407</a:t>
            </a:r>
            <a:endParaRPr lang="en-US" altLang="zh-TW" sz="1100" dirty="0">
              <a:solidFill>
                <a:srgbClr val="FF00FF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N=394.5,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497194"/>
            <a:chOff x="-11476893" y="4386343"/>
            <a:chExt cx="5943601" cy="109974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9793"/>
            <a:stretch/>
          </p:blipFill>
          <p:spPr>
            <a:xfrm>
              <a:off x="-11476893" y="5161134"/>
              <a:ext cx="5943601" cy="324949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58"/>
            <a:ext cx="2743200" cy="258471"/>
            <a:chOff x="-5808511" y="5353565"/>
            <a:chExt cx="5823751" cy="548729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94056"/>
            <a:stretch/>
          </p:blipFill>
          <p:spPr>
            <a:xfrm>
              <a:off x="-5802365" y="5768304"/>
              <a:ext cx="5817605" cy="133990"/>
            </a:xfrm>
            <a:prstGeom prst="rect">
              <a:avLst/>
            </a:prstGeom>
          </p:spPr>
        </p:pic>
      </p:grpSp>
      <p:cxnSp>
        <p:nvCxnSpPr>
          <p:cNvPr id="22" name="直線接點 21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531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&gt;3574680&lt;/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&gt;638312&lt;/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&gt;3587520&lt;/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&gt;639168&lt;/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&gt;162&lt;/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&gt;60MHZ&lt;/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=51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162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r>
              <a:rPr lang="en-US" altLang="zh-TW" sz="1100" dirty="0">
                <a:solidFill>
                  <a:srgbClr val="00B0F0"/>
                </a:solidFill>
              </a:rPr>
              <a:t> + 51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</a:t>
            </a:r>
            <a:r>
              <a:rPr lang="en-US" altLang="zh-TW" sz="1100" dirty="0">
                <a:solidFill>
                  <a:srgbClr val="FF00FF"/>
                </a:solidFill>
              </a:rPr>
              <a:t>= 3587520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N=408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N=394.5,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497194"/>
            <a:chOff x="-11476893" y="4386343"/>
            <a:chExt cx="5943601" cy="109974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9793"/>
            <a:stretch/>
          </p:blipFill>
          <p:spPr>
            <a:xfrm>
              <a:off x="-11476893" y="5161134"/>
              <a:ext cx="5943601" cy="324949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58"/>
            <a:ext cx="2743200" cy="258471"/>
            <a:chOff x="-5808511" y="5353565"/>
            <a:chExt cx="5823751" cy="548729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94056"/>
            <a:stretch/>
          </p:blipFill>
          <p:spPr>
            <a:xfrm>
              <a:off x="-5802365" y="5768304"/>
              <a:ext cx="5817605" cy="133990"/>
            </a:xfrm>
            <a:prstGeom prst="rect">
              <a:avLst/>
            </a:prstGeom>
          </p:spPr>
        </p:pic>
      </p:grpSp>
      <p:cxnSp>
        <p:nvCxnSpPr>
          <p:cNvPr id="22" name="直線接點 21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787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&gt;3574680&lt;/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&gt;638312&lt;/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&gt;3588960&lt;/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&gt;639264&lt;/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&gt;162&lt;/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&gt;60MHZ&lt;/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=59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162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r>
              <a:rPr lang="en-US" altLang="zh-TW" sz="1100" dirty="0">
                <a:solidFill>
                  <a:srgbClr val="00B0F0"/>
                </a:solidFill>
              </a:rPr>
              <a:t> + 59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</a:t>
            </a:r>
            <a:r>
              <a:rPr lang="en-US" altLang="zh-TW" sz="1100" dirty="0">
                <a:solidFill>
                  <a:srgbClr val="FF00FF"/>
                </a:solidFill>
              </a:rPr>
              <a:t>= 3588960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N=409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N=394.5,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497194"/>
            <a:chOff x="-11476893" y="4386343"/>
            <a:chExt cx="5943601" cy="109974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9793"/>
            <a:stretch/>
          </p:blipFill>
          <p:spPr>
            <a:xfrm>
              <a:off x="-11476893" y="5161134"/>
              <a:ext cx="5943601" cy="324949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58"/>
            <a:ext cx="2743200" cy="258471"/>
            <a:chOff x="-5808511" y="5353565"/>
            <a:chExt cx="5823751" cy="548729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94056"/>
            <a:stretch/>
          </p:blipFill>
          <p:spPr>
            <a:xfrm>
              <a:off x="-5802365" y="5768304"/>
              <a:ext cx="5817605" cy="133990"/>
            </a:xfrm>
            <a:prstGeom prst="rect">
              <a:avLst/>
            </a:prstGeom>
          </p:spPr>
        </p:pic>
      </p:grpSp>
      <p:cxnSp>
        <p:nvCxnSpPr>
          <p:cNvPr id="22" name="直線接點 21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181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&gt;3579900&lt;/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&gt;638660&lt;/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&gt;3587520&lt;/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&gt;639168&lt;/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&gt;133&lt;/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&gt;50MHZ&lt;/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=22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133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22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3587520 = 3000000+N*1440, N=409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3588960 = 3588.960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639264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N=409, GSCN=7499+409=7908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4" name="直線接點 3"/>
          <p:cNvCxnSpPr/>
          <p:nvPr/>
        </p:nvCxnSpPr>
        <p:spPr>
          <a:xfrm>
            <a:off x="76800" y="1447800"/>
            <a:ext cx="2367950" cy="2432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290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&gt;3579900&lt;/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&gt;638660&lt;/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&gt;3588960&lt;/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&gt;639264&lt;/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&gt;133&lt;/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&gt;50MHZ&lt;/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=30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133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30*12*15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3588960 = 3000000+N*1440, N=409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3588960 = 3588.960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639264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N=409, GSCN=7499+409=7908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145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4195084" y="490384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單箭頭接點 27"/>
          <p:cNvCxnSpPr/>
          <p:nvPr/>
        </p:nvCxnSpPr>
        <p:spPr>
          <a:xfrm>
            <a:off x="7977495" y="3918617"/>
            <a:ext cx="0" cy="2383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7828160" y="4175132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383260" y="763814"/>
            <a:ext cx="0" cy="339319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6850261" y="3875997"/>
            <a:ext cx="1120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Offset(RB)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0RB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30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 err="1">
                <a:solidFill>
                  <a:srgbClr val="FF0000"/>
                </a:solidFill>
              </a:rPr>
              <a:t>scs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12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548191" y="2091155"/>
            <a:ext cx="1331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CORESET 0(24 RB)</a:t>
            </a:r>
          </a:p>
          <a:p>
            <a:r>
              <a:rPr lang="en-US" altLang="zh-TW" sz="1200" dirty="0"/>
              <a:t>CS0 is within the bandwidth part </a:t>
            </a:r>
            <a:endParaRPr lang="zh-TW" altLang="en-US" sz="1200" dirty="0"/>
          </a:p>
        </p:txBody>
      </p:sp>
      <p:sp>
        <p:nvSpPr>
          <p:cNvPr id="33" name="矩形 32"/>
          <p:cNvSpPr/>
          <p:nvPr/>
        </p:nvSpPr>
        <p:spPr>
          <a:xfrm>
            <a:off x="10177150" y="2505709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3603840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0271931" y="4404184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 *12*15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8007017" y="4759829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3599520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6200099" y="4126782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0*12*15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6200099" y="3608872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16*15 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175700" y="2595992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10*12*30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936686" y="1588262"/>
            <a:ext cx="123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Offset(RB)</a:t>
            </a:r>
          </a:p>
          <a:p>
            <a:r>
              <a:rPr lang="en-US" altLang="zh-TW" sz="1200" dirty="0"/>
              <a:t>24</a:t>
            </a:r>
            <a:r>
              <a:rPr lang="zh-TW" altLang="en-US" sz="1200" dirty="0"/>
              <a:t> </a:t>
            </a:r>
            <a:r>
              <a:rPr lang="en-US" altLang="zh-TW" sz="1200" dirty="0"/>
              <a:t>RB</a:t>
            </a:r>
            <a:r>
              <a:rPr lang="zh-TW" altLang="en-US" sz="1200" dirty="0"/>
              <a:t>*</a:t>
            </a:r>
            <a:r>
              <a:rPr lang="en-US" altLang="zh-TW" sz="1200" dirty="0"/>
              <a:t>30 </a:t>
            </a:r>
            <a:r>
              <a:rPr lang="en-US" altLang="zh-TW" sz="1200" dirty="0" err="1"/>
              <a:t>scs</a:t>
            </a:r>
            <a:r>
              <a:rPr lang="zh-TW" altLang="en-US" sz="1200" dirty="0"/>
              <a:t>*</a:t>
            </a:r>
            <a:r>
              <a:rPr lang="en-US" altLang="zh-TW" sz="1200" dirty="0"/>
              <a:t>12</a:t>
            </a:r>
            <a:endParaRPr lang="zh-TW" altLang="en-US" sz="1200" dirty="0"/>
          </a:p>
        </p:txBody>
      </p:sp>
      <p:sp>
        <p:nvSpPr>
          <p:cNvPr id="41" name="矩形 40"/>
          <p:cNvSpPr/>
          <p:nvPr/>
        </p:nvSpPr>
        <p:spPr>
          <a:xfrm>
            <a:off x="4428294" y="1906489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3603360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8032028" y="4232060"/>
            <a:ext cx="108234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3599520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8363121" y="134768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3608160</a:t>
            </a:r>
            <a:endParaRPr lang="zh-TW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0203887" y="181060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3608160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10311007" y="4064856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3594660</a:t>
            </a:r>
            <a:endParaRPr lang="zh-TW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0814700" y="1587235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24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0814700" y="2959813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24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00526" y="4545059"/>
            <a:ext cx="5355205" cy="2782864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4430973" y="3899050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3599520</a:t>
            </a:r>
            <a:endParaRPr lang="zh-TW" altLang="en-US" dirty="0"/>
          </a:p>
        </p:txBody>
      </p:sp>
      <p:cxnSp>
        <p:nvCxnSpPr>
          <p:cNvPr id="51" name="直線接點 50"/>
          <p:cNvCxnSpPr/>
          <p:nvPr/>
        </p:nvCxnSpPr>
        <p:spPr>
          <a:xfrm>
            <a:off x="6905782" y="3979259"/>
            <a:ext cx="1120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1218457" y="309059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24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3599520</a:t>
            </a:r>
          </a:p>
          <a:p>
            <a:pPr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3599520</a:t>
            </a:r>
            <a:r>
              <a:rPr lang="en-US" altLang="zh-TW" sz="1100" dirty="0">
                <a:solidFill>
                  <a:srgbClr val="00B0F0"/>
                </a:solidFill>
              </a:rPr>
              <a:t>+</a:t>
            </a:r>
            <a:r>
              <a:rPr lang="en-US" altLang="zh-TW" sz="1100" dirty="0">
                <a:solidFill>
                  <a:srgbClr val="9933FF"/>
                </a:solidFill>
              </a:rPr>
              <a:t> 0*12*15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+ </a:t>
            </a:r>
            <a:r>
              <a:rPr lang="en-US" altLang="zh-TW" sz="1100" dirty="0">
                <a:solidFill>
                  <a:srgbClr val="FF00FF"/>
                </a:solidFill>
              </a:rPr>
              <a:t>16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+ </a:t>
            </a:r>
            <a:r>
              <a:rPr lang="en-US" altLang="zh-TW" sz="1100" dirty="0">
                <a:solidFill>
                  <a:srgbClr val="FF0000"/>
                </a:solidFill>
                <a:effectLst/>
              </a:rPr>
              <a:t>10*12*30 </a:t>
            </a:r>
            <a:r>
              <a:rPr lang="en-US" altLang="zh-TW" sz="1100" dirty="0">
                <a:solidFill>
                  <a:srgbClr val="0000FF"/>
                </a:solidFill>
              </a:rPr>
              <a:t>= 3603360 =</a:t>
            </a:r>
            <a:r>
              <a:rPr lang="zh-TW" altLang="en-US" sz="1100" dirty="0">
                <a:solidFill>
                  <a:srgbClr val="0000FF"/>
                </a:solidFill>
              </a:rPr>
              <a:t> </a:t>
            </a:r>
            <a:r>
              <a:rPr lang="en-US" altLang="zh-TW" sz="1100" dirty="0">
                <a:solidFill>
                  <a:srgbClr val="0000FF"/>
                </a:solidFill>
              </a:rPr>
              <a:t>3000000+N*1440</a:t>
            </a:r>
          </a:p>
        </p:txBody>
      </p:sp>
      <p:pic>
        <p:nvPicPr>
          <p:cNvPr id="2050" name="Picture 2" descr="https://www.sharetechnote.com/html/5G/image/NR_CORESET0_Position_FrequencyDomain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163" y="5538802"/>
            <a:ext cx="5635254" cy="431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矩形 51"/>
          <p:cNvSpPr/>
          <p:nvPr/>
        </p:nvSpPr>
        <p:spPr>
          <a:xfrm>
            <a:off x="-911900" y="7327923"/>
            <a:ext cx="4271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MIB</a:t>
            </a:r>
          </a:p>
          <a:p>
            <a:r>
              <a:rPr lang="en-US" altLang="zh-TW" dirty="0"/>
              <a:t>PDCCH </a:t>
            </a:r>
            <a:r>
              <a:rPr lang="en-US" altLang="zh-TW" dirty="0" err="1"/>
              <a:t>Config</a:t>
            </a:r>
            <a:r>
              <a:rPr lang="en-US" altLang="zh-TW" dirty="0"/>
              <a:t> SIB1         = 0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u="sng" dirty="0"/>
              <a:t>0000</a:t>
            </a:r>
            <a:r>
              <a:rPr lang="zh-TW" altLang="en-US" dirty="0"/>
              <a:t> </a:t>
            </a:r>
            <a:r>
              <a:rPr lang="en-US" altLang="zh-TW" u="sng" dirty="0"/>
              <a:t>0000</a:t>
            </a:r>
            <a:endParaRPr lang="zh-TW" altLang="en-US" u="sng" dirty="0"/>
          </a:p>
        </p:txBody>
      </p:sp>
      <p:sp>
        <p:nvSpPr>
          <p:cNvPr id="53" name="矩形 52"/>
          <p:cNvSpPr/>
          <p:nvPr/>
        </p:nvSpPr>
        <p:spPr>
          <a:xfrm>
            <a:off x="12629565" y="-3606"/>
            <a:ext cx="3938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https://www.sqimway.com/nr_refA.php</a:t>
            </a:r>
          </a:p>
        </p:txBody>
      </p:sp>
      <p:pic>
        <p:nvPicPr>
          <p:cNvPr id="54" name="圖片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84" y="640094"/>
            <a:ext cx="7593552" cy="6306887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212088" y="1665312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&gt;3599520&lt;/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&gt;639968&lt;/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</a:rPr>
              <a:t>&gt; 3603360 &lt;/</a:t>
            </a:r>
            <a:r>
              <a:rPr lang="en-US" altLang="zh-TW" sz="1100" dirty="0" err="1">
                <a:solidFill>
                  <a:srgbClr val="0000FF"/>
                </a:solidFill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&gt;640224&lt;/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&gt;24&lt;/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415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&gt;3579900&lt;/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&gt;638660&lt;/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3590400&lt;/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&gt;639360&lt;/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&gt;133&lt;/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&gt;50MHZ&lt;/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=38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133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38*12*15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3590400 = 3000000+N*1440, N=409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3588960 = 3588.960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639264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N=409, GSCN=7499+409=7908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7361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76800" y="1183853"/>
            <a:ext cx="35476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&gt;3579900&lt;/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&gt;638660&lt;/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3591840&lt;/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639456&lt;/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&gt;133&lt;/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&gt;50MHZ&lt;/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nDlBw</a:t>
            </a:r>
            <a:r>
              <a:rPr lang="en-US" altLang="zh-TW" sz="1100" dirty="0">
                <a:solidFill>
                  <a:schemeClr val="accent2"/>
                </a:solidFill>
              </a:rPr>
              <a:t>&gt;50&lt;/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nDlBw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nUlBw</a:t>
            </a:r>
            <a:r>
              <a:rPr lang="en-US" altLang="zh-TW" sz="1100" dirty="0">
                <a:solidFill>
                  <a:schemeClr val="accent2"/>
                </a:solidFill>
              </a:rPr>
              <a:t>&gt;50&lt;/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nUlBw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=46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133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46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3591840 = 3000000+N*1440, N=409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3588960 = 3588.960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639264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N=409, GSCN=7499+409=7908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0474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76800" y="1183853"/>
            <a:ext cx="35476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&gt;3579900&lt;/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&gt;638660&lt;/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3593280&lt;/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639552&lt;/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&gt;133&lt;/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&gt;50MHZ&lt;/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nDlBw</a:t>
            </a:r>
            <a:r>
              <a:rPr lang="en-US" altLang="zh-TW" sz="1100" dirty="0">
                <a:solidFill>
                  <a:schemeClr val="accent2"/>
                </a:solidFill>
              </a:rPr>
              <a:t>&gt;50&lt;/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nDlBw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nUlBw</a:t>
            </a:r>
            <a:r>
              <a:rPr lang="en-US" altLang="zh-TW" sz="1100" dirty="0">
                <a:solidFill>
                  <a:schemeClr val="accent2"/>
                </a:solidFill>
              </a:rPr>
              <a:t>&gt;50&lt;/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nUlBw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=54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133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54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3591840 = 3000000+N*1440, N=409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3588960 = 3588.960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639264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N=409, GSCN=7499+409=7908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6892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76800" y="1183853"/>
            <a:ext cx="35476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&gt;3579900&lt;/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&gt;638660&lt;/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3594720&lt;/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639648&lt;/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&gt;133&lt;/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&gt;50MHZ&lt;/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nDlBw</a:t>
            </a:r>
            <a:r>
              <a:rPr lang="en-US" altLang="zh-TW" sz="1100" dirty="0">
                <a:solidFill>
                  <a:schemeClr val="accent2"/>
                </a:solidFill>
              </a:rPr>
              <a:t>&gt;50&lt;/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nDlBw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nUlBw</a:t>
            </a:r>
            <a:r>
              <a:rPr lang="en-US" altLang="zh-TW" sz="1100" dirty="0">
                <a:solidFill>
                  <a:schemeClr val="accent2"/>
                </a:solidFill>
              </a:rPr>
              <a:t>&gt;50&lt;/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nUlBw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=62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133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62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3594720 = 3000000+N*1440, N=409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3588960 = 3588.960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639264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N=409, GSCN=7499+409=7908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3676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&gt;3584760&lt;/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&gt;638984&lt;/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&gt;3591840&lt;/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&gt;639456&lt;/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&gt;106&lt;/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&gt;40MHZ&lt;/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=19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106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19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FF00FF"/>
                </a:solidFill>
              </a:rPr>
              <a:t>3591840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N=411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2" name="直線接點 21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663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&gt;3584760&lt;/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&gt;638984&lt;/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&gt;3593280&lt;/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&gt;639552&lt;/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&gt;106&lt;/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&gt;40MHZ&lt;/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=27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</a:rPr>
              <a:t>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106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zh-TW" altLang="en-US" sz="11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altLang="zh-TW" sz="1100" dirty="0">
                <a:solidFill>
                  <a:srgbClr val="0000FF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27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FF00FF"/>
                </a:solidFill>
              </a:rPr>
              <a:t>3593280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N=412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0975396" y="387173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3603840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253260" y="5125133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106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619300" y="590026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 *12*15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0807107" y="6292409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889139" y="6003303"/>
            <a:ext cx="1754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>
                <a:solidFill>
                  <a:srgbClr val="9933FF"/>
                </a:solidFill>
              </a:rPr>
              <a:t>27*12*15=</a:t>
            </a:r>
            <a:r>
              <a:rPr lang="en-US" altLang="zh-TW" dirty="0"/>
              <a:t>4860</a:t>
            </a:r>
          </a:p>
          <a:p>
            <a:r>
              <a:rPr lang="en-US" altLang="zh-TW" dirty="0"/>
              <a:t>4860/360=13.5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738147" y="5346267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4*15=60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012613" y="4694246"/>
            <a:ext cx="1978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10RB*12sub*30scs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88692" y="4241067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3593280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6348872" y="5309799"/>
            <a:ext cx="0" cy="1144464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3897821" y="858315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4920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012613" y="6840431"/>
            <a:ext cx="34111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K*30</a:t>
            </a:r>
            <a:r>
              <a:rPr lang="zh-TW" altLang="en-US" dirty="0">
                <a:solidFill>
                  <a:srgbClr val="FF0000"/>
                </a:solidFill>
              </a:rPr>
              <a:t>*</a:t>
            </a:r>
            <a:r>
              <a:rPr lang="en-US" altLang="zh-TW" dirty="0">
                <a:solidFill>
                  <a:srgbClr val="FF0000"/>
                </a:solidFill>
              </a:rPr>
              <a:t>12=360k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一個</a:t>
            </a:r>
            <a:r>
              <a:rPr lang="en-US" altLang="zh-TW" dirty="0">
                <a:solidFill>
                  <a:srgbClr val="FF0000"/>
                </a:solidFill>
              </a:rPr>
              <a:t>CRB=30scs*12subcarrier=360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4920 mod 360=13…240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Start of </a:t>
            </a:r>
            <a:r>
              <a:rPr lang="en-US" altLang="zh-TW" dirty="0" err="1">
                <a:solidFill>
                  <a:srgbClr val="FF0000"/>
                </a:solidFill>
              </a:rPr>
              <a:t>CRBssb</a:t>
            </a:r>
            <a:r>
              <a:rPr lang="zh-TW" altLang="en-US" dirty="0">
                <a:solidFill>
                  <a:srgbClr val="FF0000"/>
                </a:solidFill>
              </a:rPr>
              <a:t>必須是整數</a:t>
            </a:r>
          </a:p>
        </p:txBody>
      </p:sp>
      <p:sp>
        <p:nvSpPr>
          <p:cNvPr id="34" name="矩形 33"/>
          <p:cNvSpPr/>
          <p:nvPr/>
        </p:nvSpPr>
        <p:spPr>
          <a:xfrm>
            <a:off x="8833187" y="5340577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16*15=240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8673019" y="5984178"/>
            <a:ext cx="1754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>
                <a:solidFill>
                  <a:srgbClr val="9933FF"/>
                </a:solidFill>
              </a:rPr>
              <a:t>26*12*15=</a:t>
            </a:r>
            <a:r>
              <a:rPr lang="en-US" altLang="zh-TW" dirty="0"/>
              <a:t>4680</a:t>
            </a:r>
          </a:p>
          <a:p>
            <a:r>
              <a:rPr lang="en-US" altLang="zh-TW" dirty="0"/>
              <a:t>4680/360=</a:t>
            </a:r>
            <a:r>
              <a:rPr lang="zh-TW" altLang="en-US" dirty="0"/>
              <a:t> </a:t>
            </a:r>
            <a:r>
              <a:rPr lang="en-US" altLang="zh-TW" dirty="0"/>
              <a:t>13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774835" y="8731447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=27*12*15=4860</a:t>
            </a:r>
          </a:p>
          <a:p>
            <a:r>
              <a:rPr lang="en-US" altLang="zh-TW" dirty="0"/>
              <a:t>4860/360=13.5</a:t>
            </a:r>
          </a:p>
        </p:txBody>
      </p:sp>
      <p:sp>
        <p:nvSpPr>
          <p:cNvPr id="38" name="矩形 37"/>
          <p:cNvSpPr/>
          <p:nvPr/>
        </p:nvSpPr>
        <p:spPr>
          <a:xfrm>
            <a:off x="4825875" y="8135285"/>
            <a:ext cx="1535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=4*15=60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6776883" y="8144976"/>
            <a:ext cx="176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=16*15=240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6801930" y="8793279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=26*12*15=4680</a:t>
            </a:r>
          </a:p>
          <a:p>
            <a:r>
              <a:rPr lang="en-US" altLang="zh-TW" dirty="0"/>
              <a:t>4680/360=</a:t>
            </a:r>
            <a:r>
              <a:rPr lang="zh-TW" altLang="en-US" dirty="0"/>
              <a:t> </a:t>
            </a:r>
            <a:r>
              <a:rPr lang="en-US" altLang="zh-TW" dirty="0"/>
              <a:t>13</a:t>
            </a:r>
            <a:endParaRPr lang="zh-TW" altLang="en-US" dirty="0"/>
          </a:p>
        </p:txBody>
      </p:sp>
      <p:cxnSp>
        <p:nvCxnSpPr>
          <p:cNvPr id="41" name="直線單箭頭接點 40"/>
          <p:cNvCxnSpPr/>
          <p:nvPr/>
        </p:nvCxnSpPr>
        <p:spPr>
          <a:xfrm>
            <a:off x="4454567" y="8138236"/>
            <a:ext cx="0" cy="1516541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4751329" y="8138236"/>
            <a:ext cx="0" cy="484002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6732731" y="8199433"/>
            <a:ext cx="0" cy="753056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4751329" y="8710488"/>
            <a:ext cx="0" cy="94428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6732731" y="8994561"/>
            <a:ext cx="0" cy="65411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5062894" y="9708960"/>
            <a:ext cx="282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RB=30scs*12subcarrier=360</a:t>
            </a:r>
            <a:endParaRPr lang="zh-TW" altLang="en-US" dirty="0"/>
          </a:p>
        </p:txBody>
      </p:sp>
      <p:cxnSp>
        <p:nvCxnSpPr>
          <p:cNvPr id="52" name="直線接點 51"/>
          <p:cNvCxnSpPr>
            <a:stCxn id="53" idx="3"/>
          </p:cNvCxnSpPr>
          <p:nvPr/>
        </p:nvCxnSpPr>
        <p:spPr>
          <a:xfrm>
            <a:off x="4118021" y="9675813"/>
            <a:ext cx="6689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3314916" y="9491147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PointA</a:t>
            </a:r>
            <a:endParaRPr lang="zh-TW" altLang="en-US" dirty="0"/>
          </a:p>
        </p:txBody>
      </p:sp>
      <p:pic>
        <p:nvPicPr>
          <p:cNvPr id="55" name="Picture 2" descr="在这里插入图片描述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163" y="6933195"/>
            <a:ext cx="3075994" cy="33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矩形 60"/>
          <p:cNvSpPr/>
          <p:nvPr/>
        </p:nvSpPr>
        <p:spPr>
          <a:xfrm>
            <a:off x="8727961" y="8176323"/>
            <a:ext cx="176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=16*15=240</a:t>
            </a:r>
            <a:endParaRPr lang="zh-TW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8753008" y="8824626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=34*12*15=6120</a:t>
            </a:r>
          </a:p>
          <a:p>
            <a:r>
              <a:rPr lang="en-US" altLang="zh-TW" dirty="0"/>
              <a:t>6120/360=</a:t>
            </a:r>
            <a:r>
              <a:rPr lang="zh-TW" altLang="en-US" dirty="0"/>
              <a:t> </a:t>
            </a:r>
            <a:r>
              <a:rPr lang="en-US" altLang="zh-TW" dirty="0"/>
              <a:t>17</a:t>
            </a:r>
            <a:endParaRPr lang="zh-TW" altLang="en-US" dirty="0"/>
          </a:p>
        </p:txBody>
      </p:sp>
      <p:cxnSp>
        <p:nvCxnSpPr>
          <p:cNvPr id="63" name="直線單箭頭接點 62"/>
          <p:cNvCxnSpPr/>
          <p:nvPr/>
        </p:nvCxnSpPr>
        <p:spPr>
          <a:xfrm>
            <a:off x="8683809" y="8230780"/>
            <a:ext cx="0" cy="753056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8683809" y="9025908"/>
            <a:ext cx="0" cy="65411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302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&gt;3584760&lt;/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&gt;638984&lt;/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&gt;3593280&lt;/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&gt;639552&lt;/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&gt;106&lt;/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&gt;40MHZ&lt;/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=26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</a:rPr>
              <a:t>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106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zh-TW" altLang="en-US" sz="11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altLang="zh-TW" sz="1100" dirty="0">
                <a:solidFill>
                  <a:srgbClr val="0000FF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27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FF00FF"/>
                </a:solidFill>
              </a:rPr>
              <a:t>3593280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N=412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0975396" y="387173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3603840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253260" y="5125133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106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619300" y="590026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 *12*15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0807107" y="6292409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889139" y="6003303"/>
            <a:ext cx="1754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>
                <a:solidFill>
                  <a:srgbClr val="9933FF"/>
                </a:solidFill>
              </a:rPr>
              <a:t>27*12*15=</a:t>
            </a:r>
            <a:r>
              <a:rPr lang="en-US" altLang="zh-TW" dirty="0"/>
              <a:t>4860</a:t>
            </a:r>
          </a:p>
          <a:p>
            <a:r>
              <a:rPr lang="en-US" altLang="zh-TW" dirty="0"/>
              <a:t>4860/360=13.5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738147" y="5346267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4*15=60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012613" y="4694246"/>
            <a:ext cx="1978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10RB*12sub*30scs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88692" y="4241067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3593280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6348872" y="5309799"/>
            <a:ext cx="0" cy="1144464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3897821" y="858315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4920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437905" y="6767209"/>
            <a:ext cx="348044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3593280</a:t>
            </a:r>
            <a:r>
              <a:rPr lang="en-US" altLang="zh-TW" dirty="0"/>
              <a:t>-3584760</a:t>
            </a:r>
            <a:r>
              <a:rPr lang="en-US" altLang="zh-TW" dirty="0">
                <a:solidFill>
                  <a:srgbClr val="FF0000"/>
                </a:solidFill>
              </a:rPr>
              <a:t>-10*12*30</a:t>
            </a:r>
            <a:r>
              <a:rPr lang="en-US" altLang="zh-TW" dirty="0"/>
              <a:t>=4920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K*30</a:t>
            </a:r>
            <a:r>
              <a:rPr lang="zh-TW" altLang="en-US" dirty="0">
                <a:solidFill>
                  <a:srgbClr val="FF0000"/>
                </a:solidFill>
              </a:rPr>
              <a:t>*</a:t>
            </a:r>
            <a:r>
              <a:rPr lang="en-US" altLang="zh-TW" dirty="0">
                <a:solidFill>
                  <a:srgbClr val="FF0000"/>
                </a:solidFill>
              </a:rPr>
              <a:t>12=360k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一個</a:t>
            </a:r>
            <a:r>
              <a:rPr lang="en-US" altLang="zh-TW" dirty="0">
                <a:solidFill>
                  <a:srgbClr val="FF0000"/>
                </a:solidFill>
              </a:rPr>
              <a:t>CRB=30scs*12subcarrier=360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4920 mod 360=13…240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Start of </a:t>
            </a:r>
            <a:r>
              <a:rPr lang="en-US" altLang="zh-TW" dirty="0" err="1">
                <a:solidFill>
                  <a:srgbClr val="FF0000"/>
                </a:solidFill>
              </a:rPr>
              <a:t>CRBssb</a:t>
            </a:r>
            <a:r>
              <a:rPr lang="zh-TW" altLang="en-US" dirty="0">
                <a:solidFill>
                  <a:srgbClr val="FF0000"/>
                </a:solidFill>
              </a:rPr>
              <a:t>必須是整數</a:t>
            </a:r>
          </a:p>
        </p:txBody>
      </p:sp>
      <p:sp>
        <p:nvSpPr>
          <p:cNvPr id="34" name="矩形 33"/>
          <p:cNvSpPr/>
          <p:nvPr/>
        </p:nvSpPr>
        <p:spPr>
          <a:xfrm>
            <a:off x="8833187" y="5340577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16*15=240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8673019" y="5984178"/>
            <a:ext cx="1754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>
                <a:solidFill>
                  <a:srgbClr val="9933FF"/>
                </a:solidFill>
              </a:rPr>
              <a:t>26*12*15=</a:t>
            </a:r>
            <a:r>
              <a:rPr lang="en-US" altLang="zh-TW" dirty="0"/>
              <a:t>4680</a:t>
            </a:r>
          </a:p>
          <a:p>
            <a:r>
              <a:rPr lang="en-US" altLang="zh-TW" dirty="0"/>
              <a:t>4680/360=</a:t>
            </a:r>
            <a:r>
              <a:rPr lang="zh-TW" altLang="en-US" dirty="0"/>
              <a:t> </a:t>
            </a:r>
            <a:r>
              <a:rPr lang="en-US" altLang="zh-TW" dirty="0"/>
              <a:t>13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774835" y="8731447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=27*12*15=4860</a:t>
            </a:r>
          </a:p>
          <a:p>
            <a:r>
              <a:rPr lang="en-US" altLang="zh-TW" dirty="0"/>
              <a:t>4860/360=13.5</a:t>
            </a:r>
          </a:p>
        </p:txBody>
      </p:sp>
      <p:sp>
        <p:nvSpPr>
          <p:cNvPr id="38" name="矩形 37"/>
          <p:cNvSpPr/>
          <p:nvPr/>
        </p:nvSpPr>
        <p:spPr>
          <a:xfrm>
            <a:off x="4825875" y="8135285"/>
            <a:ext cx="1535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=4*15=60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6776883" y="8144976"/>
            <a:ext cx="176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=16*15=240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6801930" y="8793279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=26*12*15=4680</a:t>
            </a:r>
          </a:p>
          <a:p>
            <a:r>
              <a:rPr lang="en-US" altLang="zh-TW" dirty="0"/>
              <a:t>4680/360=</a:t>
            </a:r>
            <a:r>
              <a:rPr lang="zh-TW" altLang="en-US" dirty="0"/>
              <a:t> </a:t>
            </a:r>
            <a:r>
              <a:rPr lang="en-US" altLang="zh-TW" dirty="0"/>
              <a:t>13</a:t>
            </a:r>
            <a:endParaRPr lang="zh-TW" altLang="en-US" dirty="0"/>
          </a:p>
        </p:txBody>
      </p:sp>
      <p:cxnSp>
        <p:nvCxnSpPr>
          <p:cNvPr id="41" name="直線單箭頭接點 40"/>
          <p:cNvCxnSpPr/>
          <p:nvPr/>
        </p:nvCxnSpPr>
        <p:spPr>
          <a:xfrm>
            <a:off x="4454567" y="8138236"/>
            <a:ext cx="0" cy="1516541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4751329" y="8138236"/>
            <a:ext cx="0" cy="484002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6732731" y="8199433"/>
            <a:ext cx="0" cy="753056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4751329" y="8710488"/>
            <a:ext cx="0" cy="94428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6732731" y="8994561"/>
            <a:ext cx="0" cy="65411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5062894" y="9708960"/>
            <a:ext cx="282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RB=30scs*12subcarrier=360</a:t>
            </a:r>
            <a:endParaRPr lang="zh-TW" altLang="en-US" dirty="0"/>
          </a:p>
        </p:txBody>
      </p:sp>
      <p:cxnSp>
        <p:nvCxnSpPr>
          <p:cNvPr id="52" name="直線接點 51"/>
          <p:cNvCxnSpPr>
            <a:stCxn id="53" idx="3"/>
          </p:cNvCxnSpPr>
          <p:nvPr/>
        </p:nvCxnSpPr>
        <p:spPr>
          <a:xfrm>
            <a:off x="4118021" y="9675813"/>
            <a:ext cx="6689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3314916" y="9491147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PointA</a:t>
            </a:r>
            <a:endParaRPr lang="zh-TW" altLang="en-US" dirty="0"/>
          </a:p>
        </p:txBody>
      </p:sp>
      <p:pic>
        <p:nvPicPr>
          <p:cNvPr id="55" name="Picture 2" descr="在这里插入图片描述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163" y="6933195"/>
            <a:ext cx="3075994" cy="33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矩形 60"/>
          <p:cNvSpPr/>
          <p:nvPr/>
        </p:nvSpPr>
        <p:spPr>
          <a:xfrm>
            <a:off x="8727961" y="8176323"/>
            <a:ext cx="176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=16*15=240</a:t>
            </a:r>
            <a:endParaRPr lang="zh-TW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8753008" y="8824626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=34*12*15=6120</a:t>
            </a:r>
          </a:p>
          <a:p>
            <a:r>
              <a:rPr lang="en-US" altLang="zh-TW" dirty="0"/>
              <a:t>6120/360=</a:t>
            </a:r>
            <a:r>
              <a:rPr lang="zh-TW" altLang="en-US" dirty="0"/>
              <a:t> </a:t>
            </a:r>
            <a:r>
              <a:rPr lang="en-US" altLang="zh-TW" dirty="0"/>
              <a:t>17</a:t>
            </a:r>
            <a:endParaRPr lang="zh-TW" altLang="en-US" dirty="0"/>
          </a:p>
        </p:txBody>
      </p:sp>
      <p:cxnSp>
        <p:nvCxnSpPr>
          <p:cNvPr id="63" name="直線單箭頭接點 62"/>
          <p:cNvCxnSpPr/>
          <p:nvPr/>
        </p:nvCxnSpPr>
        <p:spPr>
          <a:xfrm>
            <a:off x="8683809" y="8230780"/>
            <a:ext cx="0" cy="753056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8683809" y="9025908"/>
            <a:ext cx="0" cy="65411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958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&gt;3584760&lt;/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&gt;638984&lt;/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&gt;3594720&lt;/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&gt;639648&lt;/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&gt;106&lt;/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&gt;40MHZ&lt;/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=35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106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35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FF00FF"/>
                </a:solidFill>
              </a:rPr>
              <a:t>3594720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N=413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555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&gt;3584760&lt;/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&gt;638984&lt;/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&gt;3596160&lt;/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&gt;639744&lt;/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&gt;106&lt;/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&gt;40MHZ&lt;/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=43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106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43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FF00FF"/>
                </a:solidFill>
              </a:rPr>
              <a:t>3596160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N=414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3596160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3596.160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137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&gt;3584760&lt;/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&gt;638984&lt;/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&gt;3597600&lt;/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&gt;639840&lt;/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&gt;106&lt;/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&gt;40MHZ&lt;/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=51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106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51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FF00FF"/>
                </a:solidFill>
              </a:rPr>
              <a:t>3597600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N=414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3596160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3596.160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42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52400"/>
            <a:ext cx="11858625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zh-TW" sz="1400" dirty="0">
                <a:solidFill>
                  <a:srgbClr val="595959"/>
                </a:solidFill>
              </a:rPr>
              <a:t>來自</a:t>
            </a:r>
            <a:r>
              <a:rPr lang="zh-TW" altLang="zh-TW" sz="1400" dirty="0">
                <a:solidFill>
                  <a:srgbClr val="595959"/>
                </a:solidFill>
                <a:ea typeface="Calibri" panose="020F0502020204030204" pitchFamily="34" charset="0"/>
              </a:rPr>
              <a:t> &lt;</a:t>
            </a:r>
            <a:r>
              <a:rPr lang="zh-TW" altLang="zh-TW" sz="1400" dirty="0">
                <a:solidFill>
                  <a:srgbClr val="595959"/>
                </a:solidFill>
                <a:ea typeface="Calibri" panose="020F0502020204030204" pitchFamily="34" charset="0"/>
                <a:hlinkClick r:id="rId3"/>
              </a:rPr>
              <a:t>https://blog.csdn.net/travel_life/article/details/110038572</a:t>
            </a:r>
            <a:r>
              <a:rPr lang="zh-TW" altLang="zh-TW" sz="1400" dirty="0">
                <a:solidFill>
                  <a:srgbClr val="595959"/>
                </a:solidFill>
                <a:ea typeface="Calibri" panose="020F0502020204030204" pitchFamily="34" charset="0"/>
              </a:rPr>
              <a:t>&gt;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6836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&gt;3584760&lt;/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&gt;638984&lt;/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&gt;3599040&lt;/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&gt;639936&lt;/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&gt;106&lt;/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&gt;40MHZ&lt;/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=59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106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59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FF00FF"/>
                </a:solidFill>
              </a:rPr>
              <a:t>3599040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N=414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3596160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3596.160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789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&gt;3589800&lt;/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&gt;639320&lt;/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&gt;3599040&lt;/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&gt;639936&lt;/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&gt;30MHZ&lt;/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=31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78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3589800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3589800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31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3599040 = 3000000+N*1440, N=409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744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&gt;3589800&lt;/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&gt;639320&lt;/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&gt;3599040&lt;/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&gt;639936&lt;/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&gt;30MHZ&lt;/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=30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78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3589800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3589800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30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</a:rPr>
              <a:t>16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3599040 = 3000000+N*1440, N=409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996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258884" y="1984565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單箭頭接點 2"/>
          <p:cNvCxnSpPr/>
          <p:nvPr/>
        </p:nvCxnSpPr>
        <p:spPr>
          <a:xfrm>
            <a:off x="4094804" y="5412799"/>
            <a:ext cx="0" cy="2383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/>
        </p:nvCxnSpPr>
        <p:spPr>
          <a:xfrm>
            <a:off x="3945469" y="5669314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4500569" y="2257996"/>
            <a:ext cx="0" cy="339319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995717" y="5361266"/>
            <a:ext cx="1529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Offset(RB)</a:t>
            </a:r>
          </a:p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12RB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scs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34506" y="3668299"/>
            <a:ext cx="15443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CS0 is within the bandwidth part 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48066" y="3862336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3603840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89240" y="589836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*12*15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24326" y="6254011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3589800</a:t>
            </a:r>
          </a:p>
        </p:txBody>
      </p:sp>
      <p:sp>
        <p:nvSpPr>
          <p:cNvPr id="11" name="矩形 10"/>
          <p:cNvSpPr/>
          <p:nvPr/>
        </p:nvSpPr>
        <p:spPr>
          <a:xfrm>
            <a:off x="2070466" y="5962266"/>
            <a:ext cx="922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99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30*12*15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17408" y="5103054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16*15 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93009" y="4090174"/>
            <a:ext cx="922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10*12*30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53995" y="3082444"/>
            <a:ext cx="1579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Offset(RB)</a:t>
            </a:r>
          </a:p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</a:t>
            </a:r>
            <a:r>
              <a:rPr lang="en-US" altLang="zh-TW" sz="1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scs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5603" y="3400671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3599040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78059" y="5234602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3590880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99362" y="2153403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3608160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47517" y="1899731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3617880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28316" y="5559038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3589800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666494" y="2881033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/2*12 *</a:t>
            </a:r>
            <a:r>
              <a:rPr lang="en-US" altLang="zh-TW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46545" y="4302926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/2*12 *</a:t>
            </a:r>
            <a:r>
              <a:rPr lang="en-US" altLang="zh-TW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8282" y="5393232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3595200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3023091" y="5473441"/>
            <a:ext cx="1120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7840961" y="2238647"/>
            <a:ext cx="543571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a typeface="Calibri" panose="020F0502020204030204" pitchFamily="34" charset="0"/>
              </a:rPr>
              <a:t>&gt;3589800&lt;/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a typeface="Calibri" panose="020F0502020204030204" pitchFamily="34" charset="0"/>
              </a:rPr>
              <a:t>&gt;639320&lt;/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a typeface="Calibri" panose="020F0502020204030204" pitchFamily="34" charset="0"/>
              </a:rPr>
              <a:t>&gt;3599040&lt;/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a typeface="Calibri" panose="020F0502020204030204" pitchFamily="34" charset="0"/>
              </a:rPr>
              <a:t>&gt;639936&lt;/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&gt;30MHZ&lt;/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4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400" dirty="0"/>
          </a:p>
          <a:p>
            <a:r>
              <a:rPr lang="zh-TW" altLang="zh-TW" sz="1400" dirty="0">
                <a:solidFill>
                  <a:schemeClr val="accent2"/>
                </a:solidFill>
              </a:rPr>
              <a:t>  </a:t>
            </a:r>
            <a:r>
              <a:rPr lang="zh-TW" altLang="en-US" sz="1400" dirty="0">
                <a:solidFill>
                  <a:schemeClr val="accent2"/>
                </a:solidFill>
              </a:rPr>
              <a:t>               </a:t>
            </a:r>
            <a:r>
              <a:rPr lang="zh-TW" altLang="zh-TW" sz="14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400" dirty="0">
                <a:solidFill>
                  <a:schemeClr val="accent2"/>
                </a:solidFill>
              </a:rPr>
              <a:t>3603840&lt;/</a:t>
            </a:r>
            <a:r>
              <a:rPr lang="en-US" altLang="zh-TW" sz="14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r>
              <a:rPr lang="zh-TW" altLang="en-US" sz="14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400" dirty="0">
                <a:solidFill>
                  <a:schemeClr val="accent2"/>
                </a:solidFill>
              </a:rPr>
              <a:t>&lt;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</a:t>
            </a:r>
            <a:endParaRPr lang="zh-TW" altLang="en-US" sz="1400" dirty="0">
              <a:solidFill>
                <a:schemeClr val="accent2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70462" y="41997"/>
            <a:ext cx="7816238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400" dirty="0">
                <a:solidFill>
                  <a:schemeClr val="accent2"/>
                </a:solidFill>
              </a:rPr>
              <a:t>dlEarfcn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=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4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</a:rPr>
              <a:t>=30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B0F0"/>
                </a:solidFill>
              </a:rPr>
              <a:t>Point A </a:t>
            </a:r>
            <a:r>
              <a:rPr lang="en-US" altLang="zh-TW" sz="1400" dirty="0">
                <a:solidFill>
                  <a:schemeClr val="accent2"/>
                </a:solidFill>
              </a:rPr>
              <a:t>=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 – </a:t>
            </a:r>
            <a:r>
              <a:rPr lang="zh-TW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</a:rPr>
              <a:t>/2*12 sub*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400" dirty="0">
                <a:solidFill>
                  <a:srgbClr val="00B0F0"/>
                </a:solidFill>
              </a:rPr>
              <a:t>Point A + </a:t>
            </a:r>
            <a:r>
              <a:rPr lang="en-US" altLang="zh-TW" sz="14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4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400" dirty="0">
                <a:solidFill>
                  <a:srgbClr val="00B0F0"/>
                </a:solidFill>
              </a:rPr>
              <a:t>Point A = </a:t>
            </a:r>
            <a:r>
              <a:rPr lang="en-US" altLang="zh-TW" sz="1400" dirty="0">
                <a:solidFill>
                  <a:schemeClr val="accent2"/>
                </a:solidFill>
              </a:rPr>
              <a:t>3603840 – 78</a:t>
            </a:r>
            <a:r>
              <a:rPr lang="en-US" altLang="zh-TW" sz="1400" dirty="0">
                <a:effectLst/>
              </a:rPr>
              <a:t>/2*12 *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</a:rPr>
              <a:t>3589800</a:t>
            </a:r>
            <a:endParaRPr lang="en-US" altLang="zh-TW" sz="14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</a:rPr>
              <a:t>3589800</a:t>
            </a:r>
            <a:r>
              <a:rPr lang="en-US" altLang="zh-TW" sz="1400" dirty="0">
                <a:solidFill>
                  <a:srgbClr val="00B0F0"/>
                </a:solidFill>
              </a:rPr>
              <a:t> + </a:t>
            </a:r>
            <a:r>
              <a:rPr lang="en-US" altLang="zh-TW" sz="1400" dirty="0">
                <a:solidFill>
                  <a:srgbClr val="9933FF"/>
                </a:solidFill>
              </a:rPr>
              <a:t>30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400" dirty="0">
                <a:solidFill>
                  <a:srgbClr val="FF00FF"/>
                </a:solidFill>
              </a:rPr>
              <a:t>16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*15 + 10*12*30 = </a:t>
            </a:r>
            <a:r>
              <a:rPr lang="en-US" altLang="zh-TW" sz="1400" dirty="0">
                <a:solidFill>
                  <a:srgbClr val="202124"/>
                </a:solidFill>
                <a:latin typeface="arial" panose="020B0604020202020204" pitchFamily="34" charset="0"/>
              </a:rPr>
              <a:t>3599040 = 3000000+N*1440, N=409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-14958" y="4519063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3595440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07552" y="610051"/>
            <a:ext cx="85820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98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258884" y="1984565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單箭頭接點 2"/>
          <p:cNvCxnSpPr/>
          <p:nvPr/>
        </p:nvCxnSpPr>
        <p:spPr>
          <a:xfrm>
            <a:off x="4094804" y="5412799"/>
            <a:ext cx="0" cy="2383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/>
        </p:nvCxnSpPr>
        <p:spPr>
          <a:xfrm>
            <a:off x="3945469" y="5669314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4500569" y="2257996"/>
            <a:ext cx="0" cy="339319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995717" y="5361266"/>
            <a:ext cx="1529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coreset0offset </a:t>
            </a:r>
          </a:p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12RB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scs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34506" y="3668299"/>
            <a:ext cx="15443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CS0 is within the bandwidth part 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48066" y="3862336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3603840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89240" y="589836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*12*15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66355" y="6109923"/>
            <a:ext cx="2110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a typeface="Calibri" panose="020F0502020204030204" pitchFamily="34" charset="0"/>
              </a:rPr>
              <a:t> = </a:t>
            </a:r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3589800</a:t>
            </a:r>
          </a:p>
        </p:txBody>
      </p:sp>
      <p:sp>
        <p:nvSpPr>
          <p:cNvPr id="11" name="矩形 10"/>
          <p:cNvSpPr/>
          <p:nvPr/>
        </p:nvSpPr>
        <p:spPr>
          <a:xfrm>
            <a:off x="2070466" y="5962266"/>
            <a:ext cx="922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99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38*12*15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17408" y="5103054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16*15 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93009" y="4090174"/>
            <a:ext cx="922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10*12*30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53995" y="3082444"/>
            <a:ext cx="1579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coreset0RB </a:t>
            </a:r>
          </a:p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</a:t>
            </a:r>
            <a:r>
              <a:rPr lang="en-US" altLang="zh-TW" sz="1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scs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39771" y="3457444"/>
            <a:ext cx="1874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a typeface="Calibri" panose="020F0502020204030204" pitchFamily="34" charset="0"/>
              </a:rPr>
              <a:t> = </a:t>
            </a:r>
            <a:r>
              <a:rPr lang="en-US" altLang="zh-TW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3600480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908601" y="5134924"/>
            <a:ext cx="202811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coreset0freq =3592320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99362" y="2153403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3609600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47517" y="1899731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3617880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28316" y="5559038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3589800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666494" y="2881033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/2*12 *</a:t>
            </a:r>
            <a:r>
              <a:rPr lang="en-US" altLang="zh-TW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46545" y="4302926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/2*12 *</a:t>
            </a:r>
            <a:r>
              <a:rPr lang="en-US" altLang="zh-TW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8282" y="5393232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3596640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3023091" y="5473441"/>
            <a:ext cx="1120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7840961" y="2238647"/>
            <a:ext cx="543571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a typeface="Calibri" panose="020F0502020204030204" pitchFamily="34" charset="0"/>
              </a:rPr>
              <a:t>&gt;3589800&lt;/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a typeface="Calibri" panose="020F0502020204030204" pitchFamily="34" charset="0"/>
              </a:rPr>
              <a:t>&gt;639320&lt;/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a typeface="Calibri" panose="020F0502020204030204" pitchFamily="34" charset="0"/>
              </a:rPr>
              <a:t>&gt;3600480&lt;/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a typeface="Calibri" panose="020F0502020204030204" pitchFamily="34" charset="0"/>
              </a:rPr>
              <a:t>&gt;640032&lt;/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&gt;30MHZ&lt;/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4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400" dirty="0"/>
          </a:p>
          <a:p>
            <a:r>
              <a:rPr lang="zh-TW" altLang="zh-TW" sz="1400" dirty="0">
                <a:solidFill>
                  <a:schemeClr val="accent2"/>
                </a:solidFill>
              </a:rPr>
              <a:t>  </a:t>
            </a:r>
            <a:r>
              <a:rPr lang="zh-TW" altLang="en-US" sz="1400" dirty="0">
                <a:solidFill>
                  <a:schemeClr val="accent2"/>
                </a:solidFill>
              </a:rPr>
              <a:t>               </a:t>
            </a:r>
            <a:r>
              <a:rPr lang="zh-TW" altLang="zh-TW" sz="14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400" dirty="0">
                <a:solidFill>
                  <a:schemeClr val="accent2"/>
                </a:solidFill>
              </a:rPr>
              <a:t>3603840&lt;/</a:t>
            </a:r>
            <a:r>
              <a:rPr lang="en-US" altLang="zh-TW" sz="14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r>
              <a:rPr lang="zh-TW" altLang="en-US" sz="14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400" dirty="0">
                <a:solidFill>
                  <a:schemeClr val="accent2"/>
                </a:solidFill>
              </a:rPr>
              <a:t>&lt;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</a:t>
            </a:r>
            <a:endParaRPr lang="zh-TW" altLang="en-US" sz="1400" dirty="0">
              <a:solidFill>
                <a:schemeClr val="accent2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70462" y="41997"/>
            <a:ext cx="7816238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400" dirty="0">
                <a:solidFill>
                  <a:schemeClr val="accent2"/>
                </a:solidFill>
              </a:rPr>
              <a:t>dlEarfcn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=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4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</a:rPr>
              <a:t>=38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B0F0"/>
                </a:solidFill>
              </a:rPr>
              <a:t>Point A </a:t>
            </a:r>
            <a:r>
              <a:rPr lang="en-US" altLang="zh-TW" sz="1400" dirty="0">
                <a:solidFill>
                  <a:schemeClr val="accent2"/>
                </a:solidFill>
              </a:rPr>
              <a:t>=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 – </a:t>
            </a:r>
            <a:r>
              <a:rPr lang="zh-TW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</a:rPr>
              <a:t>/2*12 sub*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400" dirty="0">
                <a:solidFill>
                  <a:srgbClr val="00B0F0"/>
                </a:solidFill>
              </a:rPr>
              <a:t>Point A + </a:t>
            </a:r>
            <a:r>
              <a:rPr lang="en-US" altLang="zh-TW" sz="14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4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400" dirty="0">
                <a:solidFill>
                  <a:srgbClr val="00B0F0"/>
                </a:solidFill>
              </a:rPr>
              <a:t>Point A = </a:t>
            </a:r>
            <a:r>
              <a:rPr lang="en-US" altLang="zh-TW" sz="1400" dirty="0">
                <a:solidFill>
                  <a:schemeClr val="accent2"/>
                </a:solidFill>
              </a:rPr>
              <a:t>3603840 – 78</a:t>
            </a:r>
            <a:r>
              <a:rPr lang="en-US" altLang="zh-TW" sz="1400" dirty="0">
                <a:effectLst/>
              </a:rPr>
              <a:t>/2*12 *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</a:rPr>
              <a:t>3589800</a:t>
            </a:r>
            <a:endParaRPr lang="en-US" altLang="zh-TW" sz="14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</a:rPr>
              <a:t>3589800</a:t>
            </a:r>
            <a:r>
              <a:rPr lang="en-US" altLang="zh-TW" sz="1400" dirty="0">
                <a:solidFill>
                  <a:srgbClr val="00B0F0"/>
                </a:solidFill>
              </a:rPr>
              <a:t> + </a:t>
            </a:r>
            <a:r>
              <a:rPr lang="en-US" altLang="zh-TW" sz="1400" dirty="0">
                <a:solidFill>
                  <a:srgbClr val="9933FF"/>
                </a:solidFill>
              </a:rPr>
              <a:t>30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400" dirty="0">
                <a:solidFill>
                  <a:srgbClr val="FF00FF"/>
                </a:solidFill>
              </a:rPr>
              <a:t>16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*15 + 10*12*30 = </a:t>
            </a:r>
            <a:r>
              <a:rPr lang="en-US" altLang="zh-TW" sz="1400" dirty="0">
                <a:solidFill>
                  <a:srgbClr val="202124"/>
                </a:solidFill>
                <a:latin typeface="arial" panose="020B0604020202020204" pitchFamily="34" charset="0"/>
              </a:rPr>
              <a:t>3599040 = 3000000+N*1440, N=409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-14958" y="4519063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3596880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19581" y="405058"/>
            <a:ext cx="8582025" cy="599122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6857914" y="3800781"/>
            <a:ext cx="1550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dirty="0">
                <a:solidFill>
                  <a:schemeClr val="accent2"/>
                </a:solidFill>
              </a:rPr>
              <a:t>nDlCenterFreq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8013700" y="-4085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200" dirty="0"/>
              <a:t>nrBand = {'band' : 78, </a:t>
            </a:r>
            <a:endParaRPr lang="en-US" altLang="zh-TW" sz="1200" dirty="0"/>
          </a:p>
          <a:p>
            <a:r>
              <a:rPr lang="zh-TW" altLang="en-US" sz="1200" dirty="0"/>
              <a:t>'lowest_freq' : 3300000, 'highest_freq' : 3800000, </a:t>
            </a:r>
            <a:endParaRPr lang="en-US" altLang="zh-TW" sz="1200" dirty="0"/>
          </a:p>
          <a:p>
            <a:r>
              <a:rPr lang="zh-TW" altLang="en-US" sz="1200" dirty="0"/>
              <a:t>'lowerset_n_ref' : 620000, 'highest_n_ref' : 653332, 'n_ref_step' : 2, 'lowerest_gscn' : 7711, 'highest_gscn' : 8051, 'gscn_step' : 1}</a:t>
            </a:r>
            <a:endParaRPr lang="en-US" altLang="zh-TW" sz="1200" dirty="0"/>
          </a:p>
          <a:p>
            <a:r>
              <a:rPr lang="en-US" altLang="zh-TW" sz="1200" dirty="0"/>
              <a:t>(3000M</a:t>
            </a:r>
            <a:r>
              <a:rPr lang="zh-TW" altLang="en-US" sz="1200" dirty="0"/>
              <a:t>以上</a:t>
            </a:r>
            <a:r>
              <a:rPr lang="en-US" altLang="zh-TW" sz="1200" dirty="0"/>
              <a:t>) F = 3000 + 0.015*(ARFCN-600000)</a:t>
            </a:r>
          </a:p>
          <a:p>
            <a:r>
              <a:rPr lang="en-US" altLang="zh-TW" sz="1200" dirty="0"/>
              <a:t>// </a:t>
            </a:r>
            <a:r>
              <a:rPr lang="zh-TW" altLang="en-US" sz="1200" dirty="0"/>
              <a:t>每次加</a:t>
            </a:r>
            <a:r>
              <a:rPr lang="en-US" altLang="zh-TW" sz="1200" dirty="0"/>
              <a:t>30</a:t>
            </a:r>
          </a:p>
          <a:p>
            <a:r>
              <a:rPr lang="en-US" altLang="zh-TW" sz="1200" dirty="0"/>
              <a:t>(</a:t>
            </a:r>
            <a:r>
              <a:rPr lang="zh-TW" altLang="en-US" sz="1200" dirty="0"/>
              <a:t>620000</a:t>
            </a:r>
            <a:r>
              <a:rPr lang="en-US" altLang="zh-TW" sz="1200" dirty="0"/>
              <a:t>-600000) *15+3000000 = 3300000</a:t>
            </a:r>
          </a:p>
          <a:p>
            <a:r>
              <a:rPr lang="en-US" altLang="zh-TW" sz="1200" dirty="0"/>
              <a:t>(</a:t>
            </a:r>
            <a:r>
              <a:rPr lang="zh-TW" altLang="en-US" sz="1200" dirty="0"/>
              <a:t>62000</a:t>
            </a:r>
            <a:r>
              <a:rPr lang="en-US" altLang="zh-TW" sz="1200" dirty="0"/>
              <a:t>2-600000) *15+3000000 = 3300030</a:t>
            </a:r>
            <a:endParaRPr lang="zh-TW" altLang="en-US" sz="1200" dirty="0"/>
          </a:p>
          <a:p>
            <a:r>
              <a:rPr lang="en-US" altLang="zh-TW" sz="1200" dirty="0"/>
              <a:t>(7711-7499)*1440+3000000=3305280</a:t>
            </a:r>
            <a:endParaRPr lang="zh-TW" altLang="en-US" sz="1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13089823" y="1904864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6909" y="8011784"/>
            <a:ext cx="4652378" cy="61772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9765366" y="7118083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3550000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9800322" y="590039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3700000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1152340" y="702466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3550020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1152339" y="5993043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3699990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2431302" y="6915236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3554400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12431298" y="6113996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3695520</a:t>
            </a:r>
            <a:endParaRPr lang="zh-TW" altLang="en-US" dirty="0"/>
          </a:p>
        </p:txBody>
      </p:sp>
      <p:cxnSp>
        <p:nvCxnSpPr>
          <p:cNvPr id="39" name="直線接點 38"/>
          <p:cNvCxnSpPr/>
          <p:nvPr/>
        </p:nvCxnSpPr>
        <p:spPr>
          <a:xfrm>
            <a:off x="8591409" y="7421953"/>
            <a:ext cx="84624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10804123" y="5993043"/>
            <a:ext cx="0" cy="140235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12156140" y="6177709"/>
            <a:ext cx="0" cy="112427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38" idx="3"/>
            <a:endCxn id="37" idx="3"/>
          </p:cNvCxnSpPr>
          <p:nvPr/>
        </p:nvCxnSpPr>
        <p:spPr>
          <a:xfrm>
            <a:off x="13435099" y="6298662"/>
            <a:ext cx="4" cy="80124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10287454" y="6517760"/>
            <a:ext cx="569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freq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299328" y="6518132"/>
            <a:ext cx="941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n_ref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2632630" y="6483328"/>
            <a:ext cx="89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Gscn</a:t>
            </a:r>
            <a:r>
              <a:rPr lang="en-US" altLang="zh-TW" dirty="0"/>
              <a:t>(1)</a:t>
            </a:r>
            <a:endParaRPr lang="zh-TW" altLang="en-US" dirty="0"/>
          </a:p>
        </p:txBody>
      </p:sp>
      <p:cxnSp>
        <p:nvCxnSpPr>
          <p:cNvPr id="46" name="直線單箭頭接點 45"/>
          <p:cNvCxnSpPr/>
          <p:nvPr/>
        </p:nvCxnSpPr>
        <p:spPr>
          <a:xfrm>
            <a:off x="14767931" y="6430603"/>
            <a:ext cx="0" cy="52167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3792853" y="676259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3570</a:t>
            </a:r>
            <a:r>
              <a:rPr lang="en-US" altLang="zh-TW" dirty="0">
                <a:solidFill>
                  <a:srgbClr val="FF0000"/>
                </a:solidFill>
              </a:rPr>
              <a:t>000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3770309" y="6307326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3580</a:t>
            </a:r>
            <a:r>
              <a:rPr lang="en-US" altLang="zh-TW" dirty="0">
                <a:solidFill>
                  <a:srgbClr val="FF0000"/>
                </a:solidFill>
              </a:rPr>
              <a:t>000</a:t>
            </a:r>
            <a:endParaRPr lang="zh-TW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4162458" y="6519951"/>
            <a:ext cx="51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BW</a:t>
            </a:r>
            <a:endParaRPr lang="zh-TW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9026255" y="6476507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n48</a:t>
            </a:r>
            <a:endParaRPr lang="zh-TW" altLang="en-US" dirty="0"/>
          </a:p>
        </p:txBody>
      </p:sp>
      <p:cxnSp>
        <p:nvCxnSpPr>
          <p:cNvPr id="51" name="直線單箭頭接點 50"/>
          <p:cNvCxnSpPr/>
          <p:nvPr/>
        </p:nvCxnSpPr>
        <p:spPr>
          <a:xfrm>
            <a:off x="16003365" y="6269724"/>
            <a:ext cx="0" cy="8483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14999564" y="6790930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3555000</a:t>
            </a:r>
            <a:endParaRPr lang="zh-TW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15018999" y="6245937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3695010</a:t>
            </a:r>
            <a:endParaRPr lang="zh-TW" altLang="en-US" dirty="0"/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3139" y="3344054"/>
            <a:ext cx="4103019" cy="726012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6966922" y="-185755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4920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843936" y="-1709269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=27*12*15=4860</a:t>
            </a:r>
          </a:p>
          <a:p>
            <a:r>
              <a:rPr lang="en-US" altLang="zh-TW" dirty="0"/>
              <a:t>4860/360=13.5</a:t>
            </a:r>
          </a:p>
        </p:txBody>
      </p:sp>
      <p:sp>
        <p:nvSpPr>
          <p:cNvPr id="57" name="矩形 56"/>
          <p:cNvSpPr/>
          <p:nvPr/>
        </p:nvSpPr>
        <p:spPr>
          <a:xfrm>
            <a:off x="7894976" y="-2305431"/>
            <a:ext cx="1535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=4*15=60</a:t>
            </a:r>
            <a:endParaRPr lang="zh-TW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9845984" y="-2295740"/>
            <a:ext cx="176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=16*15=240</a:t>
            </a:r>
            <a:endParaRPr lang="zh-TW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9871031" y="-1647437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=26*12*15=4680</a:t>
            </a:r>
          </a:p>
          <a:p>
            <a:r>
              <a:rPr lang="en-US" altLang="zh-TW" dirty="0"/>
              <a:t>4680/360=</a:t>
            </a:r>
            <a:r>
              <a:rPr lang="zh-TW" altLang="en-US" dirty="0"/>
              <a:t> </a:t>
            </a:r>
            <a:r>
              <a:rPr lang="en-US" altLang="zh-TW" dirty="0"/>
              <a:t>13</a:t>
            </a:r>
            <a:endParaRPr lang="zh-TW" altLang="en-US" dirty="0"/>
          </a:p>
        </p:txBody>
      </p:sp>
      <p:cxnSp>
        <p:nvCxnSpPr>
          <p:cNvPr id="60" name="直線單箭頭接點 59"/>
          <p:cNvCxnSpPr/>
          <p:nvPr/>
        </p:nvCxnSpPr>
        <p:spPr>
          <a:xfrm>
            <a:off x="7523668" y="-2302480"/>
            <a:ext cx="0" cy="1516541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7820430" y="-2302480"/>
            <a:ext cx="0" cy="484002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9801832" y="-2241283"/>
            <a:ext cx="0" cy="753056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>
            <a:off x="7820430" y="-1730228"/>
            <a:ext cx="0" cy="94428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9801832" y="-1446155"/>
            <a:ext cx="0" cy="65411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8131995" y="-731756"/>
            <a:ext cx="282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RB=30scs*12subcarrier=360</a:t>
            </a:r>
            <a:endParaRPr lang="zh-TW" altLang="en-US" dirty="0"/>
          </a:p>
        </p:txBody>
      </p:sp>
      <p:cxnSp>
        <p:nvCxnSpPr>
          <p:cNvPr id="66" name="直線接點 65"/>
          <p:cNvCxnSpPr>
            <a:stCxn id="67" idx="3"/>
          </p:cNvCxnSpPr>
          <p:nvPr/>
        </p:nvCxnSpPr>
        <p:spPr>
          <a:xfrm>
            <a:off x="7187122" y="-764903"/>
            <a:ext cx="6689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6384017" y="-949569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PointA</a:t>
            </a:r>
            <a:endParaRPr lang="zh-TW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11797062" y="-2264393"/>
            <a:ext cx="176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=16*15=240</a:t>
            </a:r>
            <a:endParaRPr lang="zh-TW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11822109" y="-1616090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=34*12*15=6120</a:t>
            </a:r>
          </a:p>
          <a:p>
            <a:r>
              <a:rPr lang="en-US" altLang="zh-TW" dirty="0"/>
              <a:t>6120/360=</a:t>
            </a:r>
            <a:r>
              <a:rPr lang="zh-TW" altLang="en-US" dirty="0"/>
              <a:t> </a:t>
            </a:r>
            <a:r>
              <a:rPr lang="en-US" altLang="zh-TW" dirty="0"/>
              <a:t>17</a:t>
            </a:r>
            <a:endParaRPr lang="zh-TW" altLang="en-US" dirty="0"/>
          </a:p>
        </p:txBody>
      </p:sp>
      <p:cxnSp>
        <p:nvCxnSpPr>
          <p:cNvPr id="70" name="直線單箭頭接點 69"/>
          <p:cNvCxnSpPr/>
          <p:nvPr/>
        </p:nvCxnSpPr>
        <p:spPr>
          <a:xfrm>
            <a:off x="11752910" y="-2209936"/>
            <a:ext cx="0" cy="753056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11752910" y="-1414808"/>
            <a:ext cx="0" cy="65411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579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258884" y="1984565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單箭頭接點 2"/>
          <p:cNvCxnSpPr/>
          <p:nvPr/>
        </p:nvCxnSpPr>
        <p:spPr>
          <a:xfrm>
            <a:off x="4094804" y="5412799"/>
            <a:ext cx="0" cy="2383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/>
        </p:nvCxnSpPr>
        <p:spPr>
          <a:xfrm>
            <a:off x="3945469" y="5669314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4500569" y="2257996"/>
            <a:ext cx="0" cy="339319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995717" y="5361266"/>
            <a:ext cx="1529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coreset0offset </a:t>
            </a:r>
          </a:p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12RB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scs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34506" y="3668299"/>
            <a:ext cx="15443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CS0 is within the bandwidth part 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48066" y="3862336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3603840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89240" y="589836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*12*15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66355" y="6109923"/>
            <a:ext cx="2110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a typeface="Calibri" panose="020F0502020204030204" pitchFamily="34" charset="0"/>
              </a:rPr>
              <a:t> = </a:t>
            </a:r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3589800</a:t>
            </a:r>
          </a:p>
        </p:txBody>
      </p:sp>
      <p:sp>
        <p:nvSpPr>
          <p:cNvPr id="11" name="矩形 10"/>
          <p:cNvSpPr/>
          <p:nvPr/>
        </p:nvSpPr>
        <p:spPr>
          <a:xfrm>
            <a:off x="2070466" y="5962266"/>
            <a:ext cx="922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99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38*12*15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17408" y="5103054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16*15 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93009" y="4090174"/>
            <a:ext cx="922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10*12*30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53995" y="3082444"/>
            <a:ext cx="1579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coreset0RB </a:t>
            </a:r>
          </a:p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</a:t>
            </a:r>
            <a:r>
              <a:rPr lang="en-US" altLang="zh-TW" sz="1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scs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39771" y="3457444"/>
            <a:ext cx="1874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a typeface="Calibri" panose="020F0502020204030204" pitchFamily="34" charset="0"/>
              </a:rPr>
              <a:t> = </a:t>
            </a:r>
            <a:r>
              <a:rPr lang="en-US" altLang="zh-TW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3600480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908601" y="5134924"/>
            <a:ext cx="202811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coreset0freq =3592320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99362" y="2153403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3609600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47517" y="1899731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3617880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28316" y="5559038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3589800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666494" y="2881033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/2*12 *</a:t>
            </a:r>
            <a:r>
              <a:rPr lang="en-US" altLang="zh-TW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46545" y="4302926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/2*12 *</a:t>
            </a:r>
            <a:r>
              <a:rPr lang="en-US" altLang="zh-TW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8282" y="5393232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3596640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3023091" y="5473441"/>
            <a:ext cx="1120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7840961" y="2238647"/>
            <a:ext cx="543571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a typeface="Calibri" panose="020F0502020204030204" pitchFamily="34" charset="0"/>
              </a:rPr>
              <a:t>&gt;3589800&lt;/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a typeface="Calibri" panose="020F0502020204030204" pitchFamily="34" charset="0"/>
              </a:rPr>
              <a:t>&gt;639320&lt;/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a typeface="Calibri" panose="020F0502020204030204" pitchFamily="34" charset="0"/>
              </a:rPr>
              <a:t>&gt;3601920&lt;/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a typeface="Calibri" panose="020F0502020204030204" pitchFamily="34" charset="0"/>
              </a:rPr>
              <a:t>&gt;640128&lt;/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&gt;30MHZ&lt;/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4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400" dirty="0"/>
          </a:p>
          <a:p>
            <a:r>
              <a:rPr lang="zh-TW" altLang="zh-TW" sz="1400" dirty="0">
                <a:solidFill>
                  <a:schemeClr val="accent2"/>
                </a:solidFill>
              </a:rPr>
              <a:t>  </a:t>
            </a:r>
            <a:r>
              <a:rPr lang="zh-TW" altLang="en-US" sz="1400" dirty="0">
                <a:solidFill>
                  <a:schemeClr val="accent2"/>
                </a:solidFill>
              </a:rPr>
              <a:t>               </a:t>
            </a:r>
            <a:r>
              <a:rPr lang="zh-TW" altLang="zh-TW" sz="14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400" dirty="0">
                <a:solidFill>
                  <a:schemeClr val="accent2"/>
                </a:solidFill>
              </a:rPr>
              <a:t>3603840&lt;/</a:t>
            </a:r>
            <a:r>
              <a:rPr lang="en-US" altLang="zh-TW" sz="14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r>
              <a:rPr lang="zh-TW" altLang="en-US" sz="14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400" dirty="0">
                <a:solidFill>
                  <a:schemeClr val="accent2"/>
                </a:solidFill>
              </a:rPr>
              <a:t>&lt;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</a:t>
            </a:r>
            <a:endParaRPr lang="zh-TW" altLang="en-US" sz="1400" dirty="0">
              <a:solidFill>
                <a:schemeClr val="accent2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70462" y="41997"/>
            <a:ext cx="7816238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400" dirty="0">
                <a:solidFill>
                  <a:schemeClr val="accent2"/>
                </a:solidFill>
              </a:rPr>
              <a:t>dlEarfcn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=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4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</a:rPr>
              <a:t>=46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B0F0"/>
                </a:solidFill>
              </a:rPr>
              <a:t>Point A </a:t>
            </a:r>
            <a:r>
              <a:rPr lang="en-US" altLang="zh-TW" sz="1400" dirty="0">
                <a:solidFill>
                  <a:schemeClr val="accent2"/>
                </a:solidFill>
              </a:rPr>
              <a:t>=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 – </a:t>
            </a:r>
            <a:r>
              <a:rPr lang="zh-TW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</a:rPr>
              <a:t>/2*12 sub*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400" dirty="0">
                <a:solidFill>
                  <a:srgbClr val="00B0F0"/>
                </a:solidFill>
              </a:rPr>
              <a:t>Point A + </a:t>
            </a:r>
            <a:r>
              <a:rPr lang="en-US" altLang="zh-TW" sz="14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4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400" dirty="0">
                <a:solidFill>
                  <a:srgbClr val="00B0F0"/>
                </a:solidFill>
              </a:rPr>
              <a:t>Point A = </a:t>
            </a:r>
            <a:r>
              <a:rPr lang="en-US" altLang="zh-TW" sz="1400" dirty="0">
                <a:solidFill>
                  <a:schemeClr val="accent2"/>
                </a:solidFill>
              </a:rPr>
              <a:t>3603840 – 78</a:t>
            </a:r>
            <a:r>
              <a:rPr lang="en-US" altLang="zh-TW" sz="1400" dirty="0">
                <a:effectLst/>
              </a:rPr>
              <a:t>/2*12 *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</a:rPr>
              <a:t>3589800</a:t>
            </a:r>
            <a:endParaRPr lang="en-US" altLang="zh-TW" sz="14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</a:rPr>
              <a:t>3589800</a:t>
            </a:r>
            <a:r>
              <a:rPr lang="en-US" altLang="zh-TW" sz="1400" dirty="0">
                <a:solidFill>
                  <a:srgbClr val="00B0F0"/>
                </a:solidFill>
              </a:rPr>
              <a:t> + </a:t>
            </a:r>
            <a:r>
              <a:rPr lang="en-US" altLang="zh-TW" sz="1400" dirty="0">
                <a:solidFill>
                  <a:srgbClr val="9933FF"/>
                </a:solidFill>
              </a:rPr>
              <a:t>46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400" dirty="0">
                <a:solidFill>
                  <a:srgbClr val="FF00FF"/>
                </a:solidFill>
              </a:rPr>
              <a:t>16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*15 + 10*12*30 = </a:t>
            </a:r>
            <a:r>
              <a:rPr lang="en-US" altLang="zh-TW" sz="1400" dirty="0">
                <a:solidFill>
                  <a:srgbClr val="202124"/>
                </a:solidFill>
                <a:latin typeface="arial" panose="020B0604020202020204" pitchFamily="34" charset="0"/>
              </a:rPr>
              <a:t>3601920 = 3000000+N*1440, N=409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-14958" y="4519063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3596880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19581" y="405058"/>
            <a:ext cx="8582025" cy="599122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6857914" y="3800781"/>
            <a:ext cx="1550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dirty="0">
                <a:solidFill>
                  <a:schemeClr val="accent2"/>
                </a:solidFill>
              </a:rPr>
              <a:t>nDlCenterFreq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8013700" y="-4085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200" dirty="0"/>
              <a:t>nrBand = {'band' : 78, </a:t>
            </a:r>
            <a:endParaRPr lang="en-US" altLang="zh-TW" sz="1200" dirty="0"/>
          </a:p>
          <a:p>
            <a:r>
              <a:rPr lang="zh-TW" altLang="en-US" sz="1200" dirty="0"/>
              <a:t>'lowest_freq' : 3300000, 'highest_freq' : 3800000, </a:t>
            </a:r>
            <a:endParaRPr lang="en-US" altLang="zh-TW" sz="1200" dirty="0"/>
          </a:p>
          <a:p>
            <a:r>
              <a:rPr lang="zh-TW" altLang="en-US" sz="1200" dirty="0"/>
              <a:t>'lowerset_n_ref' : 620000, 'highest_n_ref' : 653332, 'n_ref_step' : 2, 'lowerest_gscn' : 7711, 'highest_gscn' : 8051, 'gscn_step' : 1}</a:t>
            </a:r>
            <a:endParaRPr lang="en-US" altLang="zh-TW" sz="1200" dirty="0"/>
          </a:p>
          <a:p>
            <a:r>
              <a:rPr lang="en-US" altLang="zh-TW" sz="1200" dirty="0"/>
              <a:t>(3000M</a:t>
            </a:r>
            <a:r>
              <a:rPr lang="zh-TW" altLang="en-US" sz="1200" dirty="0"/>
              <a:t>以上</a:t>
            </a:r>
            <a:r>
              <a:rPr lang="en-US" altLang="zh-TW" sz="1200" dirty="0"/>
              <a:t>) F = 3000 + 0.015*(ARFCN-600000)</a:t>
            </a:r>
          </a:p>
          <a:p>
            <a:r>
              <a:rPr lang="en-US" altLang="zh-TW" sz="1200" dirty="0"/>
              <a:t>// </a:t>
            </a:r>
            <a:r>
              <a:rPr lang="zh-TW" altLang="en-US" sz="1200" dirty="0"/>
              <a:t>每次加</a:t>
            </a:r>
            <a:r>
              <a:rPr lang="en-US" altLang="zh-TW" sz="1200" dirty="0"/>
              <a:t>30</a:t>
            </a:r>
          </a:p>
          <a:p>
            <a:r>
              <a:rPr lang="en-US" altLang="zh-TW" sz="1200" dirty="0"/>
              <a:t>(</a:t>
            </a:r>
            <a:r>
              <a:rPr lang="zh-TW" altLang="en-US" sz="1200" dirty="0"/>
              <a:t>620000</a:t>
            </a:r>
            <a:r>
              <a:rPr lang="en-US" altLang="zh-TW" sz="1200" dirty="0"/>
              <a:t>-600000) *15+3000000 = 3300000</a:t>
            </a:r>
          </a:p>
          <a:p>
            <a:r>
              <a:rPr lang="en-US" altLang="zh-TW" sz="1200" dirty="0"/>
              <a:t>(</a:t>
            </a:r>
            <a:r>
              <a:rPr lang="zh-TW" altLang="en-US" sz="1200" dirty="0"/>
              <a:t>62000</a:t>
            </a:r>
            <a:r>
              <a:rPr lang="en-US" altLang="zh-TW" sz="1200" dirty="0"/>
              <a:t>2-600000) *15+3000000 = 3300030</a:t>
            </a:r>
            <a:endParaRPr lang="zh-TW" altLang="en-US" sz="1200" dirty="0"/>
          </a:p>
          <a:p>
            <a:r>
              <a:rPr lang="en-US" altLang="zh-TW" sz="1200" dirty="0"/>
              <a:t>(7711-7499)*1440+3000000=3305280</a:t>
            </a:r>
            <a:endParaRPr lang="zh-TW" altLang="en-US" sz="1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13089823" y="1904864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6909" y="8011784"/>
            <a:ext cx="4652378" cy="61772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9765366" y="7118083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3550000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9800322" y="590039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3700000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1152340" y="702466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3550020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1152339" y="5993043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3699990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2431302" y="6915236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3554400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12431298" y="6113996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3695520</a:t>
            </a:r>
            <a:endParaRPr lang="zh-TW" altLang="en-US" dirty="0"/>
          </a:p>
        </p:txBody>
      </p:sp>
      <p:cxnSp>
        <p:nvCxnSpPr>
          <p:cNvPr id="39" name="直線接點 38"/>
          <p:cNvCxnSpPr/>
          <p:nvPr/>
        </p:nvCxnSpPr>
        <p:spPr>
          <a:xfrm>
            <a:off x="8591409" y="7421953"/>
            <a:ext cx="84624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10804123" y="5993043"/>
            <a:ext cx="0" cy="140235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12156140" y="6177709"/>
            <a:ext cx="0" cy="112427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38" idx="3"/>
            <a:endCxn id="37" idx="3"/>
          </p:cNvCxnSpPr>
          <p:nvPr/>
        </p:nvCxnSpPr>
        <p:spPr>
          <a:xfrm>
            <a:off x="13435099" y="6298662"/>
            <a:ext cx="4" cy="80124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10287454" y="6517760"/>
            <a:ext cx="569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freq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299328" y="6518132"/>
            <a:ext cx="941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n_ref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2632630" y="6483328"/>
            <a:ext cx="89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Gscn</a:t>
            </a:r>
            <a:r>
              <a:rPr lang="en-US" altLang="zh-TW" dirty="0"/>
              <a:t>(1)</a:t>
            </a:r>
            <a:endParaRPr lang="zh-TW" altLang="en-US" dirty="0"/>
          </a:p>
        </p:txBody>
      </p:sp>
      <p:cxnSp>
        <p:nvCxnSpPr>
          <p:cNvPr id="46" name="直線單箭頭接點 45"/>
          <p:cNvCxnSpPr/>
          <p:nvPr/>
        </p:nvCxnSpPr>
        <p:spPr>
          <a:xfrm>
            <a:off x="14767931" y="6430603"/>
            <a:ext cx="0" cy="52167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3792853" y="676259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3570</a:t>
            </a:r>
            <a:r>
              <a:rPr lang="en-US" altLang="zh-TW" dirty="0">
                <a:solidFill>
                  <a:srgbClr val="FF0000"/>
                </a:solidFill>
              </a:rPr>
              <a:t>000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3770309" y="6307326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3580</a:t>
            </a:r>
            <a:r>
              <a:rPr lang="en-US" altLang="zh-TW" dirty="0">
                <a:solidFill>
                  <a:srgbClr val="FF0000"/>
                </a:solidFill>
              </a:rPr>
              <a:t>000</a:t>
            </a:r>
            <a:endParaRPr lang="zh-TW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4162458" y="6519951"/>
            <a:ext cx="51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BW</a:t>
            </a:r>
            <a:endParaRPr lang="zh-TW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9026255" y="6476507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n48</a:t>
            </a:r>
            <a:endParaRPr lang="zh-TW" altLang="en-US" dirty="0"/>
          </a:p>
        </p:txBody>
      </p:sp>
      <p:cxnSp>
        <p:nvCxnSpPr>
          <p:cNvPr id="51" name="直線單箭頭接點 50"/>
          <p:cNvCxnSpPr/>
          <p:nvPr/>
        </p:nvCxnSpPr>
        <p:spPr>
          <a:xfrm>
            <a:off x="16003365" y="6269724"/>
            <a:ext cx="0" cy="8483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14999564" y="6790930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3555000</a:t>
            </a:r>
            <a:endParaRPr lang="zh-TW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15018999" y="6245937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3695010</a:t>
            </a:r>
            <a:endParaRPr lang="zh-TW" altLang="en-US" dirty="0"/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3139" y="3344054"/>
            <a:ext cx="4103019" cy="726012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6966922" y="-185755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4920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843936" y="-1709269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=27*12*15=4860</a:t>
            </a:r>
          </a:p>
          <a:p>
            <a:r>
              <a:rPr lang="en-US" altLang="zh-TW" dirty="0"/>
              <a:t>4860/360=13.5</a:t>
            </a:r>
          </a:p>
        </p:txBody>
      </p:sp>
      <p:sp>
        <p:nvSpPr>
          <p:cNvPr id="57" name="矩形 56"/>
          <p:cNvSpPr/>
          <p:nvPr/>
        </p:nvSpPr>
        <p:spPr>
          <a:xfrm>
            <a:off x="7894976" y="-2305431"/>
            <a:ext cx="1535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=4*15=60</a:t>
            </a:r>
            <a:endParaRPr lang="zh-TW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9845984" y="-2295740"/>
            <a:ext cx="176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=16*15=240</a:t>
            </a:r>
            <a:endParaRPr lang="zh-TW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9871031" y="-1647437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=26*12*15=4680</a:t>
            </a:r>
          </a:p>
          <a:p>
            <a:r>
              <a:rPr lang="en-US" altLang="zh-TW" dirty="0"/>
              <a:t>4680/360=</a:t>
            </a:r>
            <a:r>
              <a:rPr lang="zh-TW" altLang="en-US" dirty="0"/>
              <a:t> </a:t>
            </a:r>
            <a:r>
              <a:rPr lang="en-US" altLang="zh-TW" dirty="0"/>
              <a:t>13</a:t>
            </a:r>
            <a:endParaRPr lang="zh-TW" altLang="en-US" dirty="0"/>
          </a:p>
        </p:txBody>
      </p:sp>
      <p:cxnSp>
        <p:nvCxnSpPr>
          <p:cNvPr id="60" name="直線單箭頭接點 59"/>
          <p:cNvCxnSpPr/>
          <p:nvPr/>
        </p:nvCxnSpPr>
        <p:spPr>
          <a:xfrm>
            <a:off x="7523668" y="-2302480"/>
            <a:ext cx="0" cy="1516541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7820430" y="-2302480"/>
            <a:ext cx="0" cy="484002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9801832" y="-2241283"/>
            <a:ext cx="0" cy="753056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>
            <a:off x="7820430" y="-1730228"/>
            <a:ext cx="0" cy="94428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9801832" y="-1446155"/>
            <a:ext cx="0" cy="65411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8131995" y="-731756"/>
            <a:ext cx="282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RB=30scs*12subcarrier=360</a:t>
            </a:r>
            <a:endParaRPr lang="zh-TW" altLang="en-US" dirty="0"/>
          </a:p>
        </p:txBody>
      </p:sp>
      <p:cxnSp>
        <p:nvCxnSpPr>
          <p:cNvPr id="66" name="直線接點 65"/>
          <p:cNvCxnSpPr>
            <a:stCxn id="67" idx="3"/>
          </p:cNvCxnSpPr>
          <p:nvPr/>
        </p:nvCxnSpPr>
        <p:spPr>
          <a:xfrm>
            <a:off x="7187122" y="-764903"/>
            <a:ext cx="6689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6384017" y="-949569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PointA</a:t>
            </a:r>
            <a:endParaRPr lang="zh-TW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11797062" y="-2264393"/>
            <a:ext cx="176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=16*15=240</a:t>
            </a:r>
            <a:endParaRPr lang="zh-TW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11822109" y="-1616090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=34*12*15=6120</a:t>
            </a:r>
          </a:p>
          <a:p>
            <a:r>
              <a:rPr lang="en-US" altLang="zh-TW" dirty="0"/>
              <a:t>6120/360=</a:t>
            </a:r>
            <a:r>
              <a:rPr lang="zh-TW" altLang="en-US" dirty="0"/>
              <a:t> </a:t>
            </a:r>
            <a:r>
              <a:rPr lang="en-US" altLang="zh-TW" dirty="0"/>
              <a:t>17</a:t>
            </a:r>
            <a:endParaRPr lang="zh-TW" altLang="en-US" dirty="0"/>
          </a:p>
        </p:txBody>
      </p:sp>
      <p:cxnSp>
        <p:nvCxnSpPr>
          <p:cNvPr id="70" name="直線單箭頭接點 69"/>
          <p:cNvCxnSpPr/>
          <p:nvPr/>
        </p:nvCxnSpPr>
        <p:spPr>
          <a:xfrm>
            <a:off x="11752910" y="-2209936"/>
            <a:ext cx="0" cy="753056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11752910" y="-1414808"/>
            <a:ext cx="0" cy="65411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280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&gt;3594660&lt;/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&gt;639644&lt;/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&gt;3600480&lt;/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&gt;640032&lt;/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&gt;51&lt;/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=12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51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12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3600480 </a:t>
            </a:r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en-US" altLang="zh-TW" sz="1100" dirty="0">
                <a:solidFill>
                  <a:srgbClr val="0000FF"/>
                </a:solidFill>
              </a:rPr>
              <a:t> 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393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&gt;3594660&lt;/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&gt;639644&lt;/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&gt;3601920&lt;/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&gt;640128&lt;/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&gt;51&lt;/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51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20*12*15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3601920 </a:t>
            </a:r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en-US" altLang="zh-TW" sz="1100" dirty="0">
                <a:solidFill>
                  <a:srgbClr val="0000FF"/>
                </a:solidFill>
              </a:rPr>
              <a:t> 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199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&gt;3594660&lt;/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&gt;639644&lt;/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&gt;3603360&lt;/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&gt;640224&lt;/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&gt;51&lt;/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=28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51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28*12*15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3603360 </a:t>
            </a:r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en-US" altLang="zh-TW" sz="1100" dirty="0">
                <a:solidFill>
                  <a:srgbClr val="0000FF"/>
                </a:solidFill>
              </a:rPr>
              <a:t> 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1440, N=419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424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83749" y="100372"/>
            <a:ext cx="4852987" cy="28431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186508" y="309324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142496" y="4983989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=28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51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28*12*15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3603360 </a:t>
            </a:r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en-US" altLang="zh-TW" sz="1100" dirty="0">
                <a:solidFill>
                  <a:srgbClr val="0000FF"/>
                </a:solidFill>
              </a:rPr>
              <a:t> 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1440, N=419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3975702" y="3826180"/>
            <a:ext cx="0" cy="48006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3769962" y="4306240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381467" y="913344"/>
            <a:ext cx="0" cy="3392896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079650" y="3885804"/>
            <a:ext cx="1199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Offset(RB)</a:t>
            </a:r>
          </a:p>
          <a:p>
            <a:r>
              <a:rPr lang="en-US" altLang="zh-TW" sz="1200" dirty="0"/>
              <a:t>12RB</a:t>
            </a:r>
            <a:r>
              <a:rPr lang="zh-TW" altLang="en-US" sz="1200" dirty="0"/>
              <a:t>*</a:t>
            </a:r>
            <a:r>
              <a:rPr lang="en-US" altLang="zh-TW" sz="1200" dirty="0"/>
              <a:t>30</a:t>
            </a:r>
            <a:r>
              <a:rPr lang="zh-TW" altLang="en-US" sz="1200" dirty="0"/>
              <a:t> </a:t>
            </a:r>
            <a:r>
              <a:rPr lang="en-US" altLang="zh-TW" sz="1200" dirty="0" err="1"/>
              <a:t>scs</a:t>
            </a:r>
            <a:r>
              <a:rPr lang="zh-TW" altLang="en-US" sz="1200" dirty="0"/>
              <a:t>*</a:t>
            </a:r>
            <a:r>
              <a:rPr lang="en-US" altLang="zh-TW" sz="1200" dirty="0"/>
              <a:t>12</a:t>
            </a:r>
            <a:endParaRPr lang="zh-TW" altLang="en-US" sz="1200" dirty="0"/>
          </a:p>
        </p:txBody>
      </p:sp>
      <p:sp>
        <p:nvSpPr>
          <p:cNvPr id="18" name="矩形 17"/>
          <p:cNvSpPr/>
          <p:nvPr/>
        </p:nvSpPr>
        <p:spPr>
          <a:xfrm>
            <a:off x="4381467" y="2491905"/>
            <a:ext cx="1331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CORESET 0(48 RB)</a:t>
            </a:r>
          </a:p>
          <a:p>
            <a:r>
              <a:rPr lang="en-US" altLang="zh-TW" sz="1200" dirty="0"/>
              <a:t>CS0 is within the bandwidth part </a:t>
            </a:r>
            <a:endParaRPr lang="zh-TW" altLang="en-US" sz="1200" dirty="0"/>
          </a:p>
        </p:txBody>
      </p:sp>
      <p:sp>
        <p:nvSpPr>
          <p:cNvPr id="19" name="矩形 18"/>
          <p:cNvSpPr/>
          <p:nvPr/>
        </p:nvSpPr>
        <p:spPr>
          <a:xfrm>
            <a:off x="6168574" y="2324649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3603840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435668" y="3019610"/>
            <a:ext cx="1430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51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263355" y="4223124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 *12*15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998441" y="4578769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191523" y="3945722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28*12*15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191523" y="3427812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4*15 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1167124" y="2414932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10*12*30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69962" y="1989012"/>
            <a:ext cx="123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Offset(RB)</a:t>
            </a:r>
          </a:p>
          <a:p>
            <a:r>
              <a:rPr lang="en-US" altLang="zh-TW" sz="1200" dirty="0"/>
              <a:t>48</a:t>
            </a:r>
            <a:r>
              <a:rPr lang="zh-TW" altLang="en-US" sz="1200" dirty="0"/>
              <a:t> </a:t>
            </a:r>
            <a:r>
              <a:rPr lang="en-US" altLang="zh-TW" sz="1200" dirty="0"/>
              <a:t>RB</a:t>
            </a:r>
            <a:r>
              <a:rPr lang="zh-TW" altLang="en-US" sz="1200" dirty="0"/>
              <a:t>*</a:t>
            </a:r>
            <a:r>
              <a:rPr lang="en-US" altLang="zh-TW" sz="1200" dirty="0"/>
              <a:t>30 </a:t>
            </a:r>
            <a:r>
              <a:rPr lang="en-US" altLang="zh-TW" sz="1200" dirty="0" err="1"/>
              <a:t>scs</a:t>
            </a:r>
            <a:r>
              <a:rPr lang="zh-TW" altLang="en-US" sz="1200" dirty="0"/>
              <a:t>*</a:t>
            </a:r>
            <a:r>
              <a:rPr lang="en-US" altLang="zh-TW" sz="1200" dirty="0"/>
              <a:t>12</a:t>
            </a:r>
            <a:endParaRPr lang="zh-TW" altLang="en-US" sz="1200" dirty="0"/>
          </a:p>
        </p:txBody>
      </p:sp>
      <p:sp>
        <p:nvSpPr>
          <p:cNvPr id="27" name="矩形 26"/>
          <p:cNvSpPr/>
          <p:nvPr/>
        </p:nvSpPr>
        <p:spPr>
          <a:xfrm>
            <a:off x="419718" y="1725429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3603360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247894" y="3466446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3599760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4520173" y="4191088"/>
            <a:ext cx="108234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3595440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4164730" y="544012"/>
            <a:ext cx="108234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3612720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6195311" y="0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3613020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302431" y="3883796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3594660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83749" y="3244370"/>
            <a:ext cx="4766660" cy="3344614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18" y="6405834"/>
            <a:ext cx="6446838" cy="2784729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7964805" y="5029260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51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20*12*15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3601920 </a:t>
            </a:r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en-US" altLang="zh-TW" sz="1100" dirty="0">
                <a:solidFill>
                  <a:srgbClr val="0000FF"/>
                </a:solidFill>
              </a:rPr>
              <a:t> 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1440, N=419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7964805" y="164752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直線單箭頭接點 36"/>
          <p:cNvCxnSpPr/>
          <p:nvPr/>
        </p:nvCxnSpPr>
        <p:spPr>
          <a:xfrm>
            <a:off x="12000080" y="3658943"/>
            <a:ext cx="0" cy="48006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11794340" y="4139003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12405845" y="1064333"/>
            <a:ext cx="0" cy="307467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1000738" y="3612478"/>
            <a:ext cx="1199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Offset(RB)</a:t>
            </a:r>
          </a:p>
          <a:p>
            <a:r>
              <a:rPr lang="en-US" altLang="zh-TW" sz="1200" dirty="0"/>
              <a:t>12RB</a:t>
            </a:r>
            <a:r>
              <a:rPr lang="zh-TW" altLang="en-US" sz="1200" dirty="0"/>
              <a:t>*</a:t>
            </a:r>
            <a:r>
              <a:rPr lang="en-US" altLang="zh-TW" sz="1200" dirty="0"/>
              <a:t>30</a:t>
            </a:r>
            <a:r>
              <a:rPr lang="zh-TW" altLang="en-US" sz="1200" dirty="0"/>
              <a:t> </a:t>
            </a:r>
            <a:r>
              <a:rPr lang="en-US" altLang="zh-TW" sz="1200" dirty="0" err="1"/>
              <a:t>scs</a:t>
            </a:r>
            <a:r>
              <a:rPr lang="zh-TW" altLang="en-US" sz="1200" dirty="0"/>
              <a:t>*</a:t>
            </a:r>
            <a:r>
              <a:rPr lang="en-US" altLang="zh-TW" sz="1200" dirty="0"/>
              <a:t>12</a:t>
            </a:r>
            <a:endParaRPr lang="zh-TW" altLang="en-US" sz="1200" dirty="0"/>
          </a:p>
        </p:txBody>
      </p:sp>
      <p:sp>
        <p:nvSpPr>
          <p:cNvPr id="41" name="矩形 40"/>
          <p:cNvSpPr/>
          <p:nvPr/>
        </p:nvSpPr>
        <p:spPr>
          <a:xfrm>
            <a:off x="12317912" y="1765523"/>
            <a:ext cx="1331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CORESET 0(48 RB)</a:t>
            </a:r>
          </a:p>
          <a:p>
            <a:r>
              <a:rPr lang="en-US" altLang="zh-TW" sz="1200" dirty="0"/>
              <a:t>CS0 is within the bandwidth part </a:t>
            </a:r>
            <a:endParaRPr lang="zh-TW" altLang="en-US" sz="1200" dirty="0"/>
          </a:p>
        </p:txBody>
      </p:sp>
      <p:sp>
        <p:nvSpPr>
          <p:cNvPr id="42" name="矩形 41"/>
          <p:cNvSpPr/>
          <p:nvPr/>
        </p:nvSpPr>
        <p:spPr>
          <a:xfrm>
            <a:off x="13946871" y="2180077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3603840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3213965" y="2875038"/>
            <a:ext cx="1430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51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4041652" y="4078552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 *12*15</a:t>
            </a:r>
            <a:endParaRPr lang="zh-TW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1776738" y="4434197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9969820" y="3801150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20*12*15</a:t>
            </a:r>
            <a:endParaRPr lang="zh-TW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9969820" y="3283240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4*15 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8945421" y="2270360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10*12*30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794340" y="1821775"/>
            <a:ext cx="123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Offset(RB)</a:t>
            </a:r>
          </a:p>
          <a:p>
            <a:r>
              <a:rPr lang="en-US" altLang="zh-TW" sz="1200" dirty="0"/>
              <a:t>48</a:t>
            </a:r>
            <a:r>
              <a:rPr lang="zh-TW" altLang="en-US" sz="1200" dirty="0"/>
              <a:t> </a:t>
            </a:r>
            <a:r>
              <a:rPr lang="en-US" altLang="zh-TW" sz="1200" dirty="0"/>
              <a:t>RB</a:t>
            </a:r>
            <a:r>
              <a:rPr lang="zh-TW" altLang="en-US" sz="1200" dirty="0"/>
              <a:t>*</a:t>
            </a:r>
            <a:r>
              <a:rPr lang="en-US" altLang="zh-TW" sz="1200" dirty="0"/>
              <a:t>30 </a:t>
            </a:r>
            <a:r>
              <a:rPr lang="en-US" altLang="zh-TW" sz="1200" dirty="0" err="1"/>
              <a:t>scs</a:t>
            </a:r>
            <a:r>
              <a:rPr lang="zh-TW" altLang="en-US" sz="1200" dirty="0"/>
              <a:t>*</a:t>
            </a:r>
            <a:r>
              <a:rPr lang="en-US" altLang="zh-TW" sz="1200" dirty="0"/>
              <a:t>12</a:t>
            </a:r>
            <a:endParaRPr lang="zh-TW" altLang="en-US" sz="1200" dirty="0"/>
          </a:p>
        </p:txBody>
      </p:sp>
      <p:sp>
        <p:nvSpPr>
          <p:cNvPr id="50" name="矩形 49"/>
          <p:cNvSpPr/>
          <p:nvPr/>
        </p:nvSpPr>
        <p:spPr>
          <a:xfrm>
            <a:off x="8198015" y="1580857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3601920</a:t>
            </a:r>
            <a:endParaRPr lang="zh-TW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1272272" y="3299209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3598320</a:t>
            </a:r>
            <a:endParaRPr lang="zh-TW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2137940" y="4085598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3594000</a:t>
            </a:r>
            <a:endParaRPr lang="zh-TW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12281461" y="78390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3611280</a:t>
            </a:r>
            <a:endParaRPr lang="zh-TW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13973608" y="-14457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3613020</a:t>
            </a:r>
            <a:endParaRPr lang="zh-TW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13973607" y="3800966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3594660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1609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357074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 &lt;dlFreqInfo&gt;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&lt;absFreqPointA&gt;2516610&lt;/absFreqPointA&gt;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&lt;absArfcnPointA&gt;503322&lt;/absArfcnPointA&gt;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&lt;absFreqSsb&gt;2524950&lt;/absFreqSsb&gt;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&lt;absArfcnSsb&gt;504990&lt;/absArfcnSsb&gt;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100" dirty="0">
                <a:effectLst/>
                <a:ea typeface="Calibri" panose="020F0502020204030204" pitchFamily="34" charset="0"/>
              </a:rPr>
              <a:t>                    &lt;nrFreqBand&gt;41&lt;/nrFreqBand&gt;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100" dirty="0">
                <a:effectLst/>
                <a:ea typeface="Calibri" panose="020F0502020204030204" pitchFamily="34" charset="0"/>
              </a:rPr>
              <a:t>                    &lt;subCarrierCfg&gt;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100" dirty="0">
                <a:effectLst/>
                <a:ea typeface="Calibri" panose="020F0502020204030204" pitchFamily="34" charset="0"/>
              </a:rPr>
              <a:t>                       &lt;offsetToCarrier&gt;0&lt;/offsetToCarrier&gt;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100" dirty="0">
                <a:effectLst/>
                <a:ea typeface="Calibri" panose="020F0502020204030204" pitchFamily="34" charset="0"/>
              </a:rPr>
              <a:t>                      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&lt;subCarrierSpacing&gt;KHz30&lt;/subCarrierSpacing&gt;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   &lt;carrierBw&gt;273&lt;/carrierBw&gt;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100" dirty="0">
                <a:effectLst/>
                <a:ea typeface="Calibri" panose="020F0502020204030204" pitchFamily="34" charset="0"/>
              </a:rPr>
              <a:t>                    &lt;/subCarrierCfg&gt;</a:t>
            </a:r>
          </a:p>
          <a:p>
            <a:r>
              <a:rPr lang="zh-TW" altLang="zh-TW" sz="1100" dirty="0">
                <a:effectLst/>
                <a:ea typeface="Calibri" panose="020F0502020204030204" pitchFamily="34" charset="0"/>
              </a:rPr>
              <a:t>                    </a:t>
            </a:r>
            <a:r>
              <a:rPr lang="zh-TW" altLang="zh-TW" sz="1100" dirty="0"/>
              <a:t>&lt;bSChannelBwDL&gt;100MHZ&lt;/bSChannelBwDL&gt;</a:t>
            </a:r>
          </a:p>
          <a:p>
            <a:r>
              <a:rPr lang="zh-TW" altLang="zh-TW" sz="1100" dirty="0">
                <a:solidFill>
                  <a:schemeClr val="accent2"/>
                </a:solidFill>
              </a:rPr>
              <a:t>                    &lt;dlEarfcn&gt;513150&lt;/dlEarfcn&gt;</a:t>
            </a:r>
          </a:p>
          <a:p>
            <a:r>
              <a:rPr lang="zh-TW" altLang="zh-TW" sz="1100" dirty="0"/>
              <a:t>                 &lt;/dlFreqInfo&gt;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&lt;nDlCenterFreq&gt;2565750&lt;/nDlCenterFreq&gt;</a:t>
            </a:r>
          </a:p>
          <a:p>
            <a:r>
              <a:rPr lang="zh-TW" altLang="zh-TW" sz="1100" dirty="0">
                <a:solidFill>
                  <a:schemeClr val="accent2"/>
                </a:solidFill>
              </a:rPr>
              <a:t>                 &lt;nUlCenterFreq&gt;2565750&lt;/nUlCenterFreq&gt;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4399573" y="9836126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</a:t>
            </a:r>
            <a:r>
              <a:rPr lang="zh-TW" altLang="zh-TW" sz="1000" dirty="0">
                <a:solidFill>
                  <a:schemeClr val="accent2"/>
                </a:solidFill>
              </a:rPr>
              <a:t>2565750</a:t>
            </a:r>
            <a:r>
              <a:rPr lang="en-US" altLang="zh-TW" sz="1000" dirty="0">
                <a:solidFill>
                  <a:schemeClr val="accent2"/>
                </a:solidFill>
              </a:rPr>
              <a:t> = 2565.75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2565.75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513150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515259" y="-5899"/>
            <a:ext cx="6248071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513150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2565750</a:t>
            </a:r>
            <a:r>
              <a:rPr lang="en-US" altLang="zh-TW" sz="1100" dirty="0">
                <a:solidFill>
                  <a:schemeClr val="accent2"/>
                </a:solidFill>
              </a:rPr>
              <a:t>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=26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chemeClr val="accent2"/>
                </a:solidFill>
              </a:rPr>
              <a:t>Point A = </a:t>
            </a:r>
            <a:r>
              <a:rPr lang="zh-TW" altLang="zh-TW" sz="1100" dirty="0">
                <a:solidFill>
                  <a:schemeClr val="accent2"/>
                </a:solidFill>
              </a:rPr>
              <a:t>2565750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100" dirty="0">
                <a:solidFill>
                  <a:schemeClr val="accent2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078" y="331455"/>
            <a:ext cx="4793705" cy="911686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E24C00D-7F3E-E4E9-6AD0-2C3705AE284D}"/>
              </a:ext>
            </a:extLst>
          </p:cNvPr>
          <p:cNvSpPr txBox="1"/>
          <p:nvPr/>
        </p:nvSpPr>
        <p:spPr>
          <a:xfrm>
            <a:off x="4142117" y="6679723"/>
            <a:ext cx="26871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2524950 = 2524.95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2524.95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0+0.005(ARFCN-0)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504990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endParaRPr lang="en-US" altLang="zh-TW" sz="1000" dirty="0">
              <a:solidFill>
                <a:srgbClr val="0000FF"/>
              </a:solidFill>
            </a:endParaRP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2524.95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1.2+3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0.05, N=2104</a:t>
            </a:r>
          </a:p>
          <a:p>
            <a:pPr>
              <a:defRPr/>
            </a:pPr>
            <a:r>
              <a:rPr lang="en-US" altLang="zh-TW" sz="1000">
                <a:solidFill>
                  <a:srgbClr val="0000FF"/>
                </a:solidFill>
              </a:rPr>
              <a:t>GSCN= 3*2104+(3-3)/2 = 6312</a:t>
            </a:r>
            <a:endParaRPr lang="en-US" altLang="zh-TW" sz="1000" dirty="0">
              <a:solidFill>
                <a:srgbClr val="0000FF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2DC764-0834-131F-273F-A0E222EF5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505" y="7802745"/>
            <a:ext cx="4103019" cy="726012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653506FB-AB26-FCDB-9226-05674E2E2279}"/>
              </a:ext>
            </a:extLst>
          </p:cNvPr>
          <p:cNvGrpSpPr/>
          <p:nvPr/>
        </p:nvGrpSpPr>
        <p:grpSpPr>
          <a:xfrm>
            <a:off x="4332926" y="8594022"/>
            <a:ext cx="2687109" cy="629005"/>
            <a:chOff x="-11476893" y="4386343"/>
            <a:chExt cx="5943601" cy="1391292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55086AD8-483E-6A8F-D53C-ADE7CA5F2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4EAC17A-6CFD-8EA7-46F1-C3E6274F5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F6738A36-F006-CCB0-4041-AF4713142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B7909DE0-7EBA-9180-0F1C-E980D5F0702A}"/>
              </a:ext>
            </a:extLst>
          </p:cNvPr>
          <p:cNvGrpSpPr/>
          <p:nvPr/>
        </p:nvGrpSpPr>
        <p:grpSpPr>
          <a:xfrm>
            <a:off x="4276835" y="9304352"/>
            <a:ext cx="2743200" cy="392236"/>
            <a:chOff x="-5808511" y="5353565"/>
            <a:chExt cx="5823751" cy="832708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B7D2E53-A484-5086-6ED5-CC76BC40D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0236F5A4-9996-99B0-0AC6-242BBDC21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C0CAAAE-566E-E533-A996-DF7F01D83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pic>
        <p:nvPicPr>
          <p:cNvPr id="21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-7865147" y="1910738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單箭頭接點 21"/>
          <p:cNvCxnSpPr/>
          <p:nvPr/>
        </p:nvCxnSpPr>
        <p:spPr>
          <a:xfrm>
            <a:off x="-4082736" y="5338971"/>
            <a:ext cx="0" cy="2383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-4232071" y="5595486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-3676971" y="2184168"/>
            <a:ext cx="0" cy="339319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-5181823" y="5287438"/>
            <a:ext cx="1199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Offset(RB)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12RB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30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 err="1">
                <a:solidFill>
                  <a:srgbClr val="FF0000"/>
                </a:solidFill>
              </a:rPr>
              <a:t>scs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12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3512040" y="3511509"/>
            <a:ext cx="1331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CORESET 0(24 RB)</a:t>
            </a:r>
          </a:p>
          <a:p>
            <a:r>
              <a:rPr lang="en-US" altLang="zh-TW" sz="1200" dirty="0"/>
              <a:t>CS0 is within the bandwidth part </a:t>
            </a:r>
            <a:endParaRPr lang="zh-TW" altLang="en-US" sz="1200" dirty="0"/>
          </a:p>
        </p:txBody>
      </p:sp>
      <p:sp>
        <p:nvSpPr>
          <p:cNvPr id="27" name="矩形 26"/>
          <p:cNvSpPr/>
          <p:nvPr/>
        </p:nvSpPr>
        <p:spPr>
          <a:xfrm>
            <a:off x="-1883081" y="3926063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dirty="0">
                <a:solidFill>
                  <a:schemeClr val="accent2"/>
                </a:solidFill>
              </a:rPr>
              <a:t>2565750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-1788300" y="5824538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 *12*15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-4053214" y="6180183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2516610</a:t>
            </a:r>
          </a:p>
        </p:txBody>
      </p:sp>
      <p:sp>
        <p:nvSpPr>
          <p:cNvPr id="30" name="矩形 29"/>
          <p:cNvSpPr/>
          <p:nvPr/>
        </p:nvSpPr>
        <p:spPr>
          <a:xfrm>
            <a:off x="-6107074" y="588843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26*12*15=4680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-5860132" y="5029226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4*15=60 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-6884531" y="4016346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10*12*30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-4123545" y="3008616"/>
            <a:ext cx="123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Offset(RB)</a:t>
            </a:r>
          </a:p>
          <a:p>
            <a:r>
              <a:rPr lang="en-US" altLang="zh-TW" sz="1200" dirty="0"/>
              <a:t>48</a:t>
            </a:r>
            <a:r>
              <a:rPr lang="zh-TW" altLang="en-US" sz="1200" dirty="0"/>
              <a:t> </a:t>
            </a:r>
            <a:r>
              <a:rPr lang="en-US" altLang="zh-TW" sz="1200" dirty="0"/>
              <a:t>RB</a:t>
            </a:r>
            <a:r>
              <a:rPr lang="zh-TW" altLang="en-US" sz="1200" dirty="0"/>
              <a:t>*</a:t>
            </a:r>
            <a:r>
              <a:rPr lang="en-US" altLang="zh-TW" sz="1200" dirty="0"/>
              <a:t>30 </a:t>
            </a:r>
            <a:r>
              <a:rPr lang="en-US" altLang="zh-TW" sz="1200" dirty="0" err="1"/>
              <a:t>scs</a:t>
            </a:r>
            <a:r>
              <a:rPr lang="zh-TW" altLang="en-US" sz="1200" dirty="0"/>
              <a:t>*</a:t>
            </a:r>
            <a:r>
              <a:rPr lang="en-US" altLang="zh-TW" sz="1200" dirty="0"/>
              <a:t>12</a:t>
            </a:r>
            <a:endParaRPr lang="zh-TW" altLang="en-US" sz="1200" dirty="0"/>
          </a:p>
        </p:txBody>
      </p:sp>
      <p:sp>
        <p:nvSpPr>
          <p:cNvPr id="34" name="矩形 33"/>
          <p:cNvSpPr/>
          <p:nvPr/>
        </p:nvSpPr>
        <p:spPr>
          <a:xfrm>
            <a:off x="-7631937" y="3326843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2524950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-3599481" y="5160774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2516970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-3599481" y="1905542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2534250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-1856344" y="1601414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2614890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-1749224" y="5485210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2516610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-1245531" y="3007589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-1245531" y="4380167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-7629258" y="5319404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2521290</a:t>
            </a:r>
            <a:endParaRPr lang="zh-TW" altLang="en-US" dirty="0"/>
          </a:p>
        </p:txBody>
      </p:sp>
      <p:cxnSp>
        <p:nvCxnSpPr>
          <p:cNvPr id="42" name="直線接點 41"/>
          <p:cNvCxnSpPr/>
          <p:nvPr/>
        </p:nvCxnSpPr>
        <p:spPr>
          <a:xfrm>
            <a:off x="-5154449" y="5399613"/>
            <a:ext cx="1120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095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&gt;3599520&lt;/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&gt;639968&lt;/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</a:rPr>
              <a:t>&gt; 3604800 &lt;/</a:t>
            </a:r>
            <a:r>
              <a:rPr lang="en-US" altLang="zh-TW" sz="1100" dirty="0" err="1">
                <a:solidFill>
                  <a:srgbClr val="0000FF"/>
                </a:solidFill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&gt;640320&lt;/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=9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24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3599520</a:t>
            </a:r>
          </a:p>
          <a:p>
            <a:pPr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3599520</a:t>
            </a:r>
            <a:r>
              <a:rPr lang="en-US" altLang="zh-TW" sz="1100" dirty="0">
                <a:solidFill>
                  <a:srgbClr val="00B0F0"/>
                </a:solidFill>
              </a:rPr>
              <a:t>+</a:t>
            </a:r>
            <a:r>
              <a:rPr lang="en-US" altLang="zh-TW" sz="1100" dirty="0">
                <a:solidFill>
                  <a:srgbClr val="9933FF"/>
                </a:solidFill>
              </a:rPr>
              <a:t> 9*12*15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</a:t>
            </a:r>
            <a:r>
              <a:rPr lang="en-US" altLang="zh-TW" sz="1100" dirty="0">
                <a:solidFill>
                  <a:srgbClr val="0000FF"/>
                </a:solidFill>
              </a:rPr>
              <a:t>= 3604800 =</a:t>
            </a:r>
            <a:r>
              <a:rPr lang="zh-TW" altLang="en-US" sz="1100" dirty="0">
                <a:solidFill>
                  <a:srgbClr val="0000FF"/>
                </a:solidFill>
              </a:rPr>
              <a:t> </a:t>
            </a:r>
            <a:r>
              <a:rPr lang="en-US" altLang="zh-TW" sz="1100" dirty="0">
                <a:solidFill>
                  <a:srgbClr val="0000FF"/>
                </a:solidFill>
              </a:rPr>
              <a:t>3000000+N*1440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</a:t>
            </a:r>
            <a:r>
              <a:rPr lang="en-US" altLang="zh-TW" sz="1000" dirty="0">
                <a:solidFill>
                  <a:srgbClr val="FF00FF"/>
                </a:solidFill>
                <a:effectLst/>
              </a:rPr>
              <a:t>3603360</a:t>
            </a:r>
            <a:r>
              <a:rPr lang="en-US" altLang="zh-TW" sz="1000" dirty="0">
                <a:solidFill>
                  <a:srgbClr val="0000FF"/>
                </a:solidFill>
              </a:rPr>
              <a:t> = 3603.36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3603.36 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640224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N=419, GSCN=7499+419=7918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F4A9C11C-D8D3-BE7A-DD69-F395B495FBB2}"/>
              </a:ext>
            </a:extLst>
          </p:cNvPr>
          <p:cNvCxnSpPr/>
          <p:nvPr/>
        </p:nvCxnSpPr>
        <p:spPr>
          <a:xfrm>
            <a:off x="-3413760" y="688848"/>
            <a:ext cx="2529840" cy="1955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579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&gt;3599520&lt;/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&gt;639968&lt;/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</a:rPr>
              <a:t>&gt; 3603360 &lt;/</a:t>
            </a:r>
            <a:r>
              <a:rPr lang="en-US" altLang="zh-TW" sz="1100" dirty="0" err="1">
                <a:solidFill>
                  <a:srgbClr val="0000FF"/>
                </a:solidFill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&gt;640224&lt;/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24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3599520</a:t>
            </a:r>
          </a:p>
          <a:p>
            <a:pPr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3599520</a:t>
            </a:r>
            <a:r>
              <a:rPr lang="en-US" altLang="zh-TW" sz="1100" dirty="0">
                <a:solidFill>
                  <a:srgbClr val="00B0F0"/>
                </a:solidFill>
              </a:rPr>
              <a:t>+</a:t>
            </a:r>
            <a:r>
              <a:rPr lang="en-US" altLang="zh-TW" sz="1100" dirty="0">
                <a:solidFill>
                  <a:srgbClr val="9933FF"/>
                </a:solidFill>
              </a:rPr>
              <a:t> 0*12*15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+ </a:t>
            </a:r>
            <a:r>
              <a:rPr lang="en-US" altLang="zh-TW" sz="1100" dirty="0">
                <a:solidFill>
                  <a:srgbClr val="FF00FF"/>
                </a:solidFill>
              </a:rPr>
              <a:t>16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+ </a:t>
            </a:r>
            <a:r>
              <a:rPr lang="en-US" altLang="zh-TW" sz="1100" dirty="0">
                <a:solidFill>
                  <a:srgbClr val="FF0000"/>
                </a:solidFill>
                <a:effectLst/>
              </a:rPr>
              <a:t>10*12*30 </a:t>
            </a:r>
            <a:r>
              <a:rPr lang="en-US" altLang="zh-TW" sz="1100" dirty="0">
                <a:solidFill>
                  <a:srgbClr val="0000FF"/>
                </a:solidFill>
              </a:rPr>
              <a:t>= 3603360 =</a:t>
            </a:r>
            <a:r>
              <a:rPr lang="zh-TW" altLang="en-US" sz="1100" dirty="0">
                <a:solidFill>
                  <a:srgbClr val="0000FF"/>
                </a:solidFill>
              </a:rPr>
              <a:t> </a:t>
            </a:r>
            <a:r>
              <a:rPr lang="en-US" altLang="zh-TW" sz="1100" dirty="0">
                <a:solidFill>
                  <a:srgbClr val="0000FF"/>
                </a:solidFill>
              </a:rPr>
              <a:t>3000000+N*1440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</a:t>
            </a:r>
            <a:r>
              <a:rPr lang="en-US" altLang="zh-TW" sz="1000" dirty="0">
                <a:solidFill>
                  <a:srgbClr val="FF00FF"/>
                </a:solidFill>
                <a:effectLst/>
              </a:rPr>
              <a:t>3603360</a:t>
            </a:r>
            <a:r>
              <a:rPr lang="en-US" altLang="zh-TW" sz="1000" dirty="0">
                <a:solidFill>
                  <a:srgbClr val="0000FF"/>
                </a:solidFill>
              </a:rPr>
              <a:t> = 3603.36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3603.36 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640224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N=419, GSCN=7499+419=7918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F4A9C11C-D8D3-BE7A-DD69-F395B495FBB2}"/>
              </a:ext>
            </a:extLst>
          </p:cNvPr>
          <p:cNvCxnSpPr/>
          <p:nvPr/>
        </p:nvCxnSpPr>
        <p:spPr>
          <a:xfrm>
            <a:off x="-2596050" y="1320920"/>
            <a:ext cx="1712130" cy="1323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3844927" y="1491870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單箭頭接點 24"/>
          <p:cNvCxnSpPr/>
          <p:nvPr/>
        </p:nvCxnSpPr>
        <p:spPr>
          <a:xfrm>
            <a:off x="7627338" y="4920103"/>
            <a:ext cx="0" cy="48006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7421598" y="5400163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8033103" y="1765300"/>
            <a:ext cx="0" cy="3634863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6773578" y="4918838"/>
            <a:ext cx="1120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Offset(RB)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0RB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30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 err="1">
                <a:solidFill>
                  <a:srgbClr val="FF0000"/>
                </a:solidFill>
              </a:rPr>
              <a:t>scs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12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98034" y="3092641"/>
            <a:ext cx="1331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CORESET 0(24 RB)</a:t>
            </a:r>
          </a:p>
          <a:p>
            <a:r>
              <a:rPr lang="en-US" altLang="zh-TW" sz="1200" dirty="0"/>
              <a:t>CS0 is within the bandwidth part </a:t>
            </a:r>
            <a:endParaRPr lang="zh-TW" altLang="en-US" sz="1200" dirty="0"/>
          </a:p>
        </p:txBody>
      </p:sp>
      <p:sp>
        <p:nvSpPr>
          <p:cNvPr id="30" name="矩形 29"/>
          <p:cNvSpPr/>
          <p:nvPr/>
        </p:nvSpPr>
        <p:spPr>
          <a:xfrm>
            <a:off x="9826993" y="350719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3603840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9921774" y="5405670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 *12*15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7656860" y="5761315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3599520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849942" y="5128268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0*12*15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5849942" y="4610358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16*15 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4825543" y="3597478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10*12*30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586529" y="2589748"/>
            <a:ext cx="123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Offset(RB)</a:t>
            </a:r>
          </a:p>
          <a:p>
            <a:r>
              <a:rPr lang="en-US" altLang="zh-TW" sz="1200" dirty="0"/>
              <a:t>24</a:t>
            </a:r>
            <a:r>
              <a:rPr lang="zh-TW" altLang="en-US" sz="1200" dirty="0"/>
              <a:t> </a:t>
            </a:r>
            <a:r>
              <a:rPr lang="en-US" altLang="zh-TW" sz="1200" dirty="0"/>
              <a:t>RB</a:t>
            </a:r>
            <a:r>
              <a:rPr lang="zh-TW" altLang="en-US" sz="1200" dirty="0"/>
              <a:t>*</a:t>
            </a:r>
            <a:r>
              <a:rPr lang="en-US" altLang="zh-TW" sz="1200" dirty="0"/>
              <a:t>30 </a:t>
            </a:r>
            <a:r>
              <a:rPr lang="en-US" altLang="zh-TW" sz="1200" dirty="0" err="1"/>
              <a:t>scs</a:t>
            </a:r>
            <a:r>
              <a:rPr lang="zh-TW" altLang="en-US" sz="1200" dirty="0"/>
              <a:t>*</a:t>
            </a:r>
            <a:r>
              <a:rPr lang="en-US" altLang="zh-TW" sz="1200" dirty="0"/>
              <a:t>12</a:t>
            </a:r>
            <a:endParaRPr lang="zh-TW" altLang="en-US" sz="1200" dirty="0"/>
          </a:p>
        </p:txBody>
      </p:sp>
      <p:sp>
        <p:nvSpPr>
          <p:cNvPr id="38" name="矩形 37"/>
          <p:cNvSpPr/>
          <p:nvPr/>
        </p:nvSpPr>
        <p:spPr>
          <a:xfrm>
            <a:off x="4078137" y="290797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3603360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7064461" y="406718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3599760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8171809" y="5285011"/>
            <a:ext cx="108234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3599520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8012964" y="1136254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3608160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9853730" y="1182546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3608160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9960850" y="5066342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3599520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0464543" y="2588721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24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0857531" y="4063410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24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0928" y="6365404"/>
            <a:ext cx="6862802" cy="3566296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39524" y="6320146"/>
            <a:ext cx="7640807" cy="6379923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4080816" y="4900536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3599520</a:t>
            </a:r>
            <a:endParaRPr lang="zh-TW" altLang="en-US" dirty="0"/>
          </a:p>
        </p:txBody>
      </p:sp>
      <p:cxnSp>
        <p:nvCxnSpPr>
          <p:cNvPr id="51" name="直線接點 50"/>
          <p:cNvCxnSpPr/>
          <p:nvPr/>
        </p:nvCxnSpPr>
        <p:spPr>
          <a:xfrm>
            <a:off x="6555625" y="4980745"/>
            <a:ext cx="1120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564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&gt;3301260&lt;/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&gt;620084&lt;/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&gt;3309600&lt;/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&gt;620640&lt;/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&gt;623360&lt;/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TW" sz="1100" dirty="0">
              <a:solidFill>
                <a:schemeClr val="accent2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&gt;3350400&lt;/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&gt;3350400&lt;/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</a:rPr>
              <a:t> 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=26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3350400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3301260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3301260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3309600</a:t>
            </a:r>
            <a:endParaRPr lang="en-US" altLang="zh-TW" sz="1100" dirty="0">
              <a:solidFill>
                <a:srgbClr val="00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</a:t>
            </a:r>
            <a:r>
              <a:rPr lang="en-US" altLang="zh-TW" sz="10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3309600</a:t>
            </a:r>
            <a:r>
              <a:rPr lang="en-US" altLang="zh-TW" sz="1000" dirty="0">
                <a:solidFill>
                  <a:srgbClr val="0000FF"/>
                </a:solidFill>
              </a:rPr>
              <a:t> = 3309.6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620640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N=215, GSCN=7499+215=7714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30707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9844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&gt;4800720&lt;/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&gt;720048&lt;/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&gt;4804320&lt;/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&gt;720288&lt;/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&gt;79&lt;/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&gt;723324&lt;/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4849860&lt;/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&gt;4849860&lt;/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</a:t>
            </a:r>
            <a:r>
              <a:rPr lang="en-US" altLang="zh-TW" sz="1100" dirty="0">
                <a:solidFill>
                  <a:srgbClr val="FF00FF"/>
                </a:solidFill>
              </a:rPr>
              <a:t>0,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</a:t>
            </a:r>
            <a:r>
              <a:rPr lang="en-US" altLang="zh-TW" sz="1100" dirty="0">
                <a:solidFill>
                  <a:srgbClr val="9933FF"/>
                </a:solidFill>
              </a:rPr>
              <a:t>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4849860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4800720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4800720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0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</a:rPr>
              <a:t>0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+ 10*12*30 = </a:t>
            </a:r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4804320 = 3000000+N*1440, N=1253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23194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0" y="2219223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單箭頭接點 2"/>
          <p:cNvCxnSpPr/>
          <p:nvPr/>
        </p:nvCxnSpPr>
        <p:spPr>
          <a:xfrm>
            <a:off x="3782411" y="5647456"/>
            <a:ext cx="0" cy="2383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/>
        </p:nvCxnSpPr>
        <p:spPr>
          <a:xfrm>
            <a:off x="3633076" y="5903971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4188176" y="2492653"/>
            <a:ext cx="0" cy="339319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683324" y="5595923"/>
            <a:ext cx="1120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Offset(RB)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4RB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30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 err="1">
                <a:solidFill>
                  <a:srgbClr val="FF0000"/>
                </a:solidFill>
              </a:rPr>
              <a:t>scs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12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65666" y="3929657"/>
            <a:ext cx="1331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CS0 is within the bandwidth part </a:t>
            </a:r>
            <a:endParaRPr lang="zh-TW" altLang="en-US" sz="1200" dirty="0"/>
          </a:p>
        </p:txBody>
      </p:sp>
      <p:sp>
        <p:nvSpPr>
          <p:cNvPr id="8" name="矩形 7"/>
          <p:cNvSpPr/>
          <p:nvPr/>
        </p:nvSpPr>
        <p:spPr>
          <a:xfrm>
            <a:off x="5574946" y="409837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4849860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076847" y="6133023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 *12*15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811933" y="6488668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4800720</a:t>
            </a:r>
          </a:p>
        </p:txBody>
      </p:sp>
      <p:sp>
        <p:nvSpPr>
          <p:cNvPr id="11" name="矩形 10"/>
          <p:cNvSpPr/>
          <p:nvPr/>
        </p:nvSpPr>
        <p:spPr>
          <a:xfrm>
            <a:off x="1758073" y="6196923"/>
            <a:ext cx="1233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0*12*15=0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005015" y="5337711"/>
            <a:ext cx="936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0*15=0 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980616" y="4324831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10*12*30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41602" y="3317101"/>
            <a:ext cx="123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Offset(RB)</a:t>
            </a:r>
          </a:p>
          <a:p>
            <a:r>
              <a:rPr lang="en-US" altLang="zh-TW" sz="1200" dirty="0"/>
              <a:t>24</a:t>
            </a:r>
            <a:r>
              <a:rPr lang="zh-TW" altLang="en-US" sz="1200" dirty="0"/>
              <a:t> </a:t>
            </a:r>
            <a:r>
              <a:rPr lang="en-US" altLang="zh-TW" sz="1200" dirty="0"/>
              <a:t>RB</a:t>
            </a:r>
            <a:r>
              <a:rPr lang="zh-TW" altLang="en-US" sz="1200" dirty="0"/>
              <a:t>*</a:t>
            </a:r>
            <a:r>
              <a:rPr lang="en-US" altLang="zh-TW" sz="1200" dirty="0"/>
              <a:t>30 </a:t>
            </a:r>
            <a:r>
              <a:rPr lang="en-US" altLang="zh-TW" sz="1200" dirty="0" err="1"/>
              <a:t>scs</a:t>
            </a:r>
            <a:r>
              <a:rPr lang="zh-TW" altLang="en-US" sz="1200" dirty="0"/>
              <a:t>*</a:t>
            </a:r>
            <a:r>
              <a:rPr lang="en-US" altLang="zh-TW" sz="1200" dirty="0"/>
              <a:t>12</a:t>
            </a:r>
            <a:endParaRPr lang="zh-TW" altLang="en-US" sz="1200" dirty="0"/>
          </a:p>
        </p:txBody>
      </p:sp>
      <p:sp>
        <p:nvSpPr>
          <p:cNvPr id="15" name="矩形 14"/>
          <p:cNvSpPr/>
          <p:nvPr/>
        </p:nvSpPr>
        <p:spPr>
          <a:xfrm>
            <a:off x="233210" y="3635328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4804320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265666" y="5469259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4799280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265666" y="2214027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4807920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008803" y="1909899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4899000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115923" y="5793695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4800720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475541" y="3292398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 </a:t>
            </a:r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419632" y="4479499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 </a:t>
            </a:r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35889" y="5627889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4800720</a:t>
            </a:r>
          </a:p>
        </p:txBody>
      </p:sp>
      <p:cxnSp>
        <p:nvCxnSpPr>
          <p:cNvPr id="23" name="直線接點 22"/>
          <p:cNvCxnSpPr/>
          <p:nvPr/>
        </p:nvCxnSpPr>
        <p:spPr>
          <a:xfrm>
            <a:off x="2710698" y="5708098"/>
            <a:ext cx="1120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43542" y="298066"/>
            <a:ext cx="7820574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400" dirty="0">
                <a:solidFill>
                  <a:schemeClr val="accent2"/>
                </a:solidFill>
              </a:rPr>
              <a:t>dlEarfcn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=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=</a:t>
            </a:r>
            <a:r>
              <a:rPr lang="en-US" altLang="zh-TW" sz="1400" dirty="0">
                <a:solidFill>
                  <a:srgbClr val="FF00FF"/>
                </a:solidFill>
              </a:rPr>
              <a:t>0,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4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=</a:t>
            </a:r>
            <a:r>
              <a:rPr lang="en-US" altLang="zh-TW" sz="1400" dirty="0">
                <a:solidFill>
                  <a:srgbClr val="9933FF"/>
                </a:solidFill>
              </a:rPr>
              <a:t>0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B0F0"/>
                </a:solidFill>
              </a:rPr>
              <a:t>Point A </a:t>
            </a:r>
            <a:r>
              <a:rPr lang="en-US" altLang="zh-TW" sz="1400" dirty="0">
                <a:solidFill>
                  <a:schemeClr val="accent2"/>
                </a:solidFill>
              </a:rPr>
              <a:t>=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 – </a:t>
            </a:r>
            <a:r>
              <a:rPr lang="zh-TW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</a:rPr>
              <a:t>/2*12 sub*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400" dirty="0">
                <a:solidFill>
                  <a:srgbClr val="00B0F0"/>
                </a:solidFill>
              </a:rPr>
              <a:t>Point A + </a:t>
            </a:r>
            <a:r>
              <a:rPr lang="en-US" altLang="zh-TW" sz="14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4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dirty="0">
                <a:solidFill>
                  <a:srgbClr val="00B0F0"/>
                </a:solidFill>
              </a:rPr>
              <a:t>Point A = </a:t>
            </a:r>
            <a:r>
              <a:rPr lang="en-US" altLang="zh-TW" sz="1400" dirty="0">
                <a:solidFill>
                  <a:schemeClr val="accent2"/>
                </a:solidFill>
              </a:rPr>
              <a:t>4849860 – 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400" dirty="0">
                <a:effectLst/>
              </a:rPr>
              <a:t>/2*12 *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4800720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4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4800720</a:t>
            </a:r>
            <a:r>
              <a:rPr lang="en-US" altLang="zh-TW" sz="1400" dirty="0">
                <a:solidFill>
                  <a:srgbClr val="00B0F0"/>
                </a:solidFill>
              </a:rPr>
              <a:t> + </a:t>
            </a:r>
            <a:r>
              <a:rPr lang="en-US" altLang="zh-TW" sz="1400" dirty="0">
                <a:solidFill>
                  <a:srgbClr val="9933FF"/>
                </a:solidFill>
              </a:rPr>
              <a:t>0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400" dirty="0">
                <a:solidFill>
                  <a:srgbClr val="FF00FF"/>
                </a:solidFill>
              </a:rPr>
              <a:t>0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*15 + 10*12*30 = </a:t>
            </a:r>
            <a:r>
              <a:rPr lang="en-US" altLang="zh-TW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4804320 = 3000000+N*1440, N=1253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7331507" y="2842159"/>
            <a:ext cx="46148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&gt;4800720&lt;/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&gt;720048&lt;/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&gt;4804320&lt;/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&gt;720288&lt;/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&gt;79&lt;/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&gt;723324&lt;/</a:t>
            </a:r>
            <a:r>
              <a:rPr lang="en-US" altLang="zh-TW" sz="14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400" dirty="0"/>
          </a:p>
          <a:p>
            <a:r>
              <a:rPr lang="zh-TW" altLang="zh-TW" sz="1400" dirty="0">
                <a:solidFill>
                  <a:schemeClr val="accent2"/>
                </a:solidFill>
              </a:rPr>
              <a:t>  </a:t>
            </a:r>
            <a:r>
              <a:rPr lang="zh-TW" altLang="en-US" sz="1400" dirty="0">
                <a:solidFill>
                  <a:schemeClr val="accent2"/>
                </a:solidFill>
              </a:rPr>
              <a:t>               </a:t>
            </a:r>
            <a:r>
              <a:rPr lang="zh-TW" altLang="zh-TW" sz="14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400" dirty="0">
                <a:solidFill>
                  <a:schemeClr val="accent2"/>
                </a:solidFill>
              </a:rPr>
              <a:t>4849860&lt;/</a:t>
            </a:r>
            <a:r>
              <a:rPr lang="en-US" altLang="zh-TW" sz="14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r>
              <a:rPr lang="zh-TW" altLang="en-US" sz="14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400" dirty="0">
                <a:solidFill>
                  <a:schemeClr val="accent2"/>
                </a:solidFill>
              </a:rPr>
              <a:t>&lt;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&gt;4849860&lt;/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400" dirty="0"/>
              <a:t>PDCCH </a:t>
            </a:r>
            <a:r>
              <a:rPr lang="en-US" altLang="zh-TW" sz="1400" dirty="0" err="1"/>
              <a:t>Config</a:t>
            </a:r>
            <a:r>
              <a:rPr lang="en-US" altLang="zh-TW" sz="1400" dirty="0"/>
              <a:t> SIB1 = 64 // </a:t>
            </a:r>
            <a:r>
              <a:rPr lang="en-US" altLang="zh-TW" sz="1400" u="sng" dirty="0"/>
              <a:t>0100</a:t>
            </a:r>
            <a:r>
              <a:rPr lang="en-US" altLang="zh-TW" sz="1400" dirty="0"/>
              <a:t> 0000 -&gt; </a:t>
            </a:r>
            <a:r>
              <a:rPr lang="en-US" altLang="zh-TW" sz="1400" dirty="0" err="1"/>
              <a:t>corset_zero_id</a:t>
            </a:r>
            <a:r>
              <a:rPr lang="en-US" altLang="zh-TW" sz="1400" dirty="0"/>
              <a:t> = 4</a:t>
            </a:r>
          </a:p>
          <a:p>
            <a:endParaRPr lang="zh-TW" altLang="en-US" sz="1400" dirty="0">
              <a:solidFill>
                <a:schemeClr val="accent2"/>
              </a:solidFill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4"/>
          <a:srcRect b="47355"/>
          <a:stretch/>
        </p:blipFill>
        <p:spPr>
          <a:xfrm>
            <a:off x="7398510" y="1533393"/>
            <a:ext cx="4480873" cy="122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 3452460 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 630164 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3460800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630720&lt;/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a typeface="Calibri" panose="020F0502020204030204" pitchFamily="34" charset="0"/>
              </a:rPr>
              <a:t>&gt; 633440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</a:rPr>
              <a:t> 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-10691460" y="5029859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=26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3501600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3452460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3452460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</a:t>
            </a:r>
            <a:r>
              <a:rPr lang="en-US" altLang="zh-TW" sz="1100" dirty="0">
                <a:solidFill>
                  <a:srgbClr val="FF0000"/>
                </a:solidFill>
                <a:effectLst/>
              </a:rPr>
              <a:t>10*12*30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 =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3460800</a:t>
            </a:r>
            <a:endParaRPr lang="en-US" altLang="zh-TW" sz="1100" dirty="0">
              <a:solidFill>
                <a:srgbClr val="00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</a:t>
            </a:r>
            <a:r>
              <a:rPr lang="en-US" altLang="zh-TW" sz="10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3309600</a:t>
            </a:r>
            <a:r>
              <a:rPr lang="en-US" altLang="zh-TW" sz="1000" dirty="0">
                <a:solidFill>
                  <a:srgbClr val="0000FF"/>
                </a:solidFill>
              </a:rPr>
              <a:t> = 3309.6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620640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N=215, GSCN=7499+215=7714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9364" y="11842060"/>
            <a:ext cx="8265512" cy="17769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9364" y="7047261"/>
            <a:ext cx="8265512" cy="479479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0878925" y="10880215"/>
            <a:ext cx="1245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absFreqPointA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503280" y="10880216"/>
            <a:ext cx="13062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absArfcnPointA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18167" y="10880954"/>
            <a:ext cx="775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dlEarfcn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86521" y="10880954"/>
            <a:ext cx="1247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nDlCenterFreq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192668" y="12014836"/>
            <a:ext cx="10085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</a:rPr>
              <a:t>absFreqSsb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995978" y="12014836"/>
            <a:ext cx="10694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</a:rPr>
              <a:t>absArfcnSsb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768127" y="13315777"/>
            <a:ext cx="8286749" cy="2483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4591839" y="7850352"/>
            <a:ext cx="775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dlEarfcn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-12098855" y="138486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單箭頭接點 35"/>
          <p:cNvCxnSpPr/>
          <p:nvPr/>
        </p:nvCxnSpPr>
        <p:spPr>
          <a:xfrm>
            <a:off x="-8316444" y="3585769"/>
            <a:ext cx="0" cy="26348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-8548815" y="3849256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-7910679" y="411916"/>
            <a:ext cx="0" cy="340000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-9917983" y="3521383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Offset(RB)</a:t>
            </a:r>
          </a:p>
          <a:p>
            <a:r>
              <a:rPr lang="en-US" altLang="zh-TW" sz="1600" dirty="0">
                <a:solidFill>
                  <a:srgbClr val="FF00FF"/>
                </a:solidFill>
              </a:rPr>
              <a:t>12RB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30</a:t>
            </a:r>
            <a:r>
              <a:rPr lang="zh-TW" altLang="en-US" sz="1600" dirty="0">
                <a:solidFill>
                  <a:srgbClr val="FF00FF"/>
                </a:solidFill>
              </a:rPr>
              <a:t> </a:t>
            </a:r>
            <a:r>
              <a:rPr lang="en-US" altLang="zh-TW" sz="1600" dirty="0" err="1">
                <a:solidFill>
                  <a:srgbClr val="FF00FF"/>
                </a:solidFill>
              </a:rPr>
              <a:t>scs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12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-7997003" y="2062996"/>
            <a:ext cx="1331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CS0 is within the BWP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-6116789" y="2153811"/>
            <a:ext cx="2276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600" dirty="0">
                <a:solidFill>
                  <a:schemeClr val="accent2"/>
                </a:solidFill>
              </a:rPr>
              <a:t>= 3501600</a:t>
            </a:r>
            <a:endParaRPr lang="zh-TW" altLang="en-US" sz="1600" dirty="0"/>
          </a:p>
        </p:txBody>
      </p:sp>
      <p:sp>
        <p:nvSpPr>
          <p:cNvPr id="43" name="矩形 42"/>
          <p:cNvSpPr/>
          <p:nvPr/>
        </p:nvSpPr>
        <p:spPr>
          <a:xfrm>
            <a:off x="-6022008" y="4052286"/>
            <a:ext cx="957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0 *12*15</a:t>
            </a:r>
            <a:endParaRPr lang="zh-TW" altLang="en-US" sz="1600" dirty="0"/>
          </a:p>
        </p:txBody>
      </p:sp>
      <p:sp>
        <p:nvSpPr>
          <p:cNvPr id="44" name="矩形 43"/>
          <p:cNvSpPr/>
          <p:nvPr/>
        </p:nvSpPr>
        <p:spPr>
          <a:xfrm>
            <a:off x="-8923379" y="4540168"/>
            <a:ext cx="2372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600" dirty="0">
                <a:solidFill>
                  <a:srgbClr val="00B0F0"/>
                </a:solidFill>
                <a:ea typeface="Calibri" panose="020F0502020204030204" pitchFamily="34" charset="0"/>
              </a:rPr>
              <a:t> =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3452460</a:t>
            </a:r>
            <a:endParaRPr lang="zh-TW" altLang="en-US" sz="1600" dirty="0"/>
          </a:p>
        </p:txBody>
      </p:sp>
      <p:sp>
        <p:nvSpPr>
          <p:cNvPr id="45" name="矩形 44"/>
          <p:cNvSpPr/>
          <p:nvPr/>
        </p:nvSpPr>
        <p:spPr>
          <a:xfrm>
            <a:off x="-10328018" y="4129657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9933FF"/>
                </a:solidFill>
              </a:rPr>
              <a:t>26*12*15</a:t>
            </a:r>
            <a:endParaRPr lang="zh-TW" altLang="en-US" sz="1600" dirty="0"/>
          </a:p>
        </p:txBody>
      </p:sp>
      <p:sp>
        <p:nvSpPr>
          <p:cNvPr id="46" name="矩形 45"/>
          <p:cNvSpPr/>
          <p:nvPr/>
        </p:nvSpPr>
        <p:spPr>
          <a:xfrm>
            <a:off x="-10094781" y="3175632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4*15</a:t>
            </a:r>
            <a:endParaRPr lang="zh-TW" altLang="en-US" sz="1600" dirty="0"/>
          </a:p>
        </p:txBody>
      </p:sp>
      <p:sp>
        <p:nvSpPr>
          <p:cNvPr id="47" name="矩形 46"/>
          <p:cNvSpPr/>
          <p:nvPr/>
        </p:nvSpPr>
        <p:spPr>
          <a:xfrm>
            <a:off x="-11118239" y="2244094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10*12*30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-8357253" y="1236364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FF"/>
                </a:solidFill>
              </a:rPr>
              <a:t>Number of RB</a:t>
            </a:r>
            <a:endParaRPr lang="en-US" altLang="zh-TW" sz="1600" dirty="0">
              <a:solidFill>
                <a:srgbClr val="FF00FF"/>
              </a:solidFill>
            </a:endParaRPr>
          </a:p>
          <a:p>
            <a:r>
              <a:rPr lang="en-US" altLang="zh-TW" sz="1600" dirty="0">
                <a:solidFill>
                  <a:srgbClr val="FF00FF"/>
                </a:solidFill>
              </a:rPr>
              <a:t>48</a:t>
            </a:r>
            <a:r>
              <a:rPr lang="zh-TW" altLang="en-US" sz="1600" dirty="0">
                <a:solidFill>
                  <a:srgbClr val="FF00FF"/>
                </a:solidFill>
              </a:rPr>
              <a:t> </a:t>
            </a:r>
            <a:r>
              <a:rPr lang="en-US" altLang="zh-TW" sz="1600" dirty="0">
                <a:solidFill>
                  <a:srgbClr val="FF00FF"/>
                </a:solidFill>
              </a:rPr>
              <a:t>RB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30 </a:t>
            </a:r>
            <a:r>
              <a:rPr lang="en-US" altLang="zh-TW" sz="1600" dirty="0" err="1">
                <a:solidFill>
                  <a:srgbClr val="FF00FF"/>
                </a:solidFill>
              </a:rPr>
              <a:t>scs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12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-12876134" y="1613307"/>
            <a:ext cx="2138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600" dirty="0">
                <a:solidFill>
                  <a:srgbClr val="0000FF"/>
                </a:solidFill>
                <a:ea typeface="Calibri" panose="020F0502020204030204" pitchFamily="34" charset="0"/>
              </a:rPr>
              <a:t> =</a:t>
            </a:r>
            <a:r>
              <a:rPr lang="zh-TW" altLang="en-US" sz="16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arial" panose="020B0604020202020204" pitchFamily="34" charset="0"/>
              </a:rPr>
              <a:t>3460800</a:t>
            </a:r>
            <a:endParaRPr lang="zh-TW" altLang="en-US" sz="1600" dirty="0"/>
          </a:p>
        </p:txBody>
      </p:sp>
      <p:sp>
        <p:nvSpPr>
          <p:cNvPr id="51" name="矩形 50"/>
          <p:cNvSpPr/>
          <p:nvPr/>
        </p:nvSpPr>
        <p:spPr>
          <a:xfrm>
            <a:off x="-7784507" y="3481395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3452820</a:t>
            </a:r>
            <a:endParaRPr lang="zh-TW" altLang="en-US" sz="1600" dirty="0"/>
          </a:p>
        </p:txBody>
      </p:sp>
      <p:sp>
        <p:nvSpPr>
          <p:cNvPr id="52" name="矩形 51"/>
          <p:cNvSpPr/>
          <p:nvPr/>
        </p:nvSpPr>
        <p:spPr>
          <a:xfrm>
            <a:off x="-7839473" y="153509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3470100</a:t>
            </a:r>
            <a:endParaRPr lang="zh-TW" altLang="en-US" sz="1600" dirty="0"/>
          </a:p>
        </p:txBody>
      </p:sp>
      <p:sp>
        <p:nvSpPr>
          <p:cNvPr id="53" name="矩形 52"/>
          <p:cNvSpPr/>
          <p:nvPr/>
        </p:nvSpPr>
        <p:spPr>
          <a:xfrm>
            <a:off x="-6090052" y="-170838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3550740</a:t>
            </a:r>
            <a:endParaRPr lang="zh-TW" altLang="en-US" sz="1600" dirty="0"/>
          </a:p>
        </p:txBody>
      </p:sp>
      <p:sp>
        <p:nvSpPr>
          <p:cNvPr id="54" name="矩形 53"/>
          <p:cNvSpPr/>
          <p:nvPr/>
        </p:nvSpPr>
        <p:spPr>
          <a:xfrm>
            <a:off x="-5982932" y="3712958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3452460</a:t>
            </a:r>
            <a:endParaRPr lang="zh-TW" altLang="en-US" sz="1600" dirty="0"/>
          </a:p>
        </p:txBody>
      </p:sp>
      <p:sp>
        <p:nvSpPr>
          <p:cNvPr id="55" name="矩形 54"/>
          <p:cNvSpPr/>
          <p:nvPr/>
        </p:nvSpPr>
        <p:spPr>
          <a:xfrm>
            <a:off x="-5136684" y="1225240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</a:t>
            </a:r>
            <a:r>
              <a:rPr lang="en-US" altLang="zh-TW" sz="1600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56" name="矩形 55"/>
          <p:cNvSpPr/>
          <p:nvPr/>
        </p:nvSpPr>
        <p:spPr>
          <a:xfrm>
            <a:off x="-5086251" y="2606208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</a:t>
            </a:r>
            <a:r>
              <a:rPr lang="en-US" altLang="zh-TW" sz="1600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57" name="矩形 56"/>
          <p:cNvSpPr/>
          <p:nvPr/>
        </p:nvSpPr>
        <p:spPr>
          <a:xfrm>
            <a:off x="-11862966" y="3547152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3457140</a:t>
            </a:r>
            <a:endParaRPr lang="zh-TW" altLang="en-US" sz="1600" dirty="0"/>
          </a:p>
        </p:txBody>
      </p:sp>
      <p:cxnSp>
        <p:nvCxnSpPr>
          <p:cNvPr id="58" name="直線接點 57"/>
          <p:cNvCxnSpPr/>
          <p:nvPr/>
        </p:nvCxnSpPr>
        <p:spPr>
          <a:xfrm>
            <a:off x="-9658350" y="3598786"/>
            <a:ext cx="13910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圖片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867832" y="5559865"/>
            <a:ext cx="5543732" cy="284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6978105" y="2477171"/>
            <a:ext cx="461029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</a:rPr>
              <a:t> 3452460 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a typeface="Calibri" panose="020F0502020204030204" pitchFamily="34" charset="0"/>
              </a:rPr>
              <a:t>&gt; 630164 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 </a:t>
            </a:r>
            <a:r>
              <a:rPr lang="en-US" altLang="zh-TW" sz="1400" dirty="0">
                <a:solidFill>
                  <a:srgbClr val="0000FF"/>
                </a:solidFill>
                <a:latin typeface="arial" panose="020B0604020202020204" pitchFamily="34" charset="0"/>
              </a:rPr>
              <a:t>3460800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a typeface="Calibri" panose="020F0502020204030204" pitchFamily="34" charset="0"/>
              </a:rPr>
              <a:t>&gt; 630720&lt;/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ea typeface="Calibri" panose="020F0502020204030204" pitchFamily="34" charset="0"/>
              </a:rPr>
              <a:t>&gt; 633440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TW" sz="1400" dirty="0">
              <a:solidFill>
                <a:schemeClr val="accent2"/>
              </a:solidFill>
            </a:endParaRPr>
          </a:p>
          <a:p>
            <a:r>
              <a:rPr lang="en-US" altLang="zh-TW" sz="14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4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4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4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chemeClr val="accent2"/>
                </a:solidFill>
              </a:rPr>
              <a:t> </a:t>
            </a:r>
            <a:endParaRPr lang="zh-TW" altLang="en-US" sz="1400" dirty="0">
              <a:solidFill>
                <a:schemeClr val="accent2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80173" y="86287"/>
            <a:ext cx="7804193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400" dirty="0">
                <a:solidFill>
                  <a:schemeClr val="accent2"/>
                </a:solidFill>
              </a:rPr>
              <a:t>dlEarfcn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=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4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=26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B0F0"/>
                </a:solidFill>
              </a:rPr>
              <a:t>Point A </a:t>
            </a:r>
            <a:r>
              <a:rPr lang="en-US" altLang="zh-TW" sz="1400" dirty="0">
                <a:solidFill>
                  <a:schemeClr val="accent2"/>
                </a:solidFill>
              </a:rPr>
              <a:t>=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 – </a:t>
            </a:r>
            <a:r>
              <a:rPr lang="zh-TW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</a:rPr>
              <a:t>/2*12 sub*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400" dirty="0">
                <a:solidFill>
                  <a:srgbClr val="00B0F0"/>
                </a:solidFill>
              </a:rPr>
              <a:t>Point A + </a:t>
            </a:r>
            <a:r>
              <a:rPr lang="en-US" altLang="zh-TW" sz="14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4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400" dirty="0">
                <a:solidFill>
                  <a:srgbClr val="00B0F0"/>
                </a:solidFill>
              </a:rPr>
              <a:t>Point A = </a:t>
            </a:r>
            <a:r>
              <a:rPr lang="en-US" altLang="zh-TW" sz="1400" dirty="0">
                <a:solidFill>
                  <a:schemeClr val="accent2"/>
                </a:solidFill>
              </a:rPr>
              <a:t>3501600 – 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400" dirty="0">
                <a:effectLst/>
              </a:rPr>
              <a:t>/2*12 *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</a:rPr>
              <a:t>3452460</a:t>
            </a:r>
            <a:endParaRPr lang="en-US" altLang="zh-TW" sz="14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</a:rPr>
              <a:t>3452460</a:t>
            </a:r>
            <a:r>
              <a:rPr lang="en-US" altLang="zh-TW" sz="1400" dirty="0">
                <a:solidFill>
                  <a:srgbClr val="00B0F0"/>
                </a:solidFill>
              </a:rPr>
              <a:t> + 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4*15 + </a:t>
            </a:r>
            <a:r>
              <a:rPr lang="en-US" altLang="zh-TW" sz="1400" dirty="0">
                <a:solidFill>
                  <a:srgbClr val="FF0000"/>
                </a:solidFill>
                <a:effectLst/>
              </a:rPr>
              <a:t>10*12*30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 = </a:t>
            </a:r>
            <a:r>
              <a:rPr lang="en-US" altLang="zh-TW" sz="1400" dirty="0">
                <a:solidFill>
                  <a:srgbClr val="0000FF"/>
                </a:solidFill>
                <a:latin typeface="arial" panose="020B0604020202020204" pitchFamily="34" charset="0"/>
              </a:rPr>
              <a:t>3460800</a:t>
            </a:r>
            <a:endParaRPr lang="en-US" altLang="zh-TW" sz="1400" dirty="0">
              <a:solidFill>
                <a:srgbClr val="0000FF"/>
              </a:solidFill>
              <a:effectLst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0" y="2117764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單箭頭接點 4"/>
          <p:cNvCxnSpPr/>
          <p:nvPr/>
        </p:nvCxnSpPr>
        <p:spPr>
          <a:xfrm>
            <a:off x="3782411" y="5565047"/>
            <a:ext cx="0" cy="226148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3630050" y="5794244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4188176" y="2391194"/>
            <a:ext cx="0" cy="340000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180872" y="5500661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Offset(RB)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12RB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69649" y="3939068"/>
            <a:ext cx="12934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CS0 is within the BWP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79569" y="4058990"/>
            <a:ext cx="2276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600" dirty="0">
                <a:solidFill>
                  <a:schemeClr val="accent2"/>
                </a:solidFill>
              </a:rPr>
              <a:t>= 3501600</a:t>
            </a:r>
            <a:endParaRPr lang="zh-TW" altLang="en-US" sz="1600" dirty="0"/>
          </a:p>
        </p:txBody>
      </p:sp>
      <p:sp>
        <p:nvSpPr>
          <p:cNvPr id="11" name="矩形 10"/>
          <p:cNvSpPr/>
          <p:nvPr/>
        </p:nvSpPr>
        <p:spPr>
          <a:xfrm>
            <a:off x="6076847" y="6031564"/>
            <a:ext cx="957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0 *12*15</a:t>
            </a:r>
            <a:endParaRPr lang="zh-TW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3175476" y="6519446"/>
            <a:ext cx="2372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600" dirty="0">
                <a:solidFill>
                  <a:srgbClr val="00B0F0"/>
                </a:solidFill>
                <a:ea typeface="Calibri" panose="020F0502020204030204" pitchFamily="34" charset="0"/>
              </a:rPr>
              <a:t> =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3452460</a:t>
            </a:r>
            <a:endParaRPr lang="zh-TW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1770837" y="6108935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9933FF"/>
                </a:solidFill>
              </a:rPr>
              <a:t>26*12*15</a:t>
            </a:r>
            <a:endParaRPr lang="zh-TW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2004074" y="5154910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4*15</a:t>
            </a:r>
            <a:endParaRPr lang="zh-TW" altLang="en-US" sz="1600" dirty="0"/>
          </a:p>
        </p:txBody>
      </p:sp>
      <p:sp>
        <p:nvSpPr>
          <p:cNvPr id="15" name="矩形 14"/>
          <p:cNvSpPr/>
          <p:nvPr/>
        </p:nvSpPr>
        <p:spPr>
          <a:xfrm>
            <a:off x="980616" y="4223372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10*12*30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741602" y="3215642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Number of RB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48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>
                <a:solidFill>
                  <a:srgbClr val="00B050"/>
                </a:solidFill>
              </a:rPr>
              <a:t>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63943" y="5395770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3452820</a:t>
            </a:r>
            <a:endParaRPr lang="zh-TW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4259382" y="2132787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3470100</a:t>
            </a:r>
            <a:endParaRPr lang="zh-TW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6008803" y="1808440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3550740</a:t>
            </a:r>
            <a:endParaRPr lang="zh-TW" altLang="en-US" sz="1600" dirty="0"/>
          </a:p>
        </p:txBody>
      </p:sp>
      <p:sp>
        <p:nvSpPr>
          <p:cNvPr id="20" name="矩形 19"/>
          <p:cNvSpPr/>
          <p:nvPr/>
        </p:nvSpPr>
        <p:spPr>
          <a:xfrm>
            <a:off x="6115923" y="5692236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3452460</a:t>
            </a:r>
            <a:endParaRPr lang="zh-TW" altLang="en-US" sz="1600" dirty="0"/>
          </a:p>
        </p:txBody>
      </p:sp>
      <p:sp>
        <p:nvSpPr>
          <p:cNvPr id="21" name="矩形 20"/>
          <p:cNvSpPr/>
          <p:nvPr/>
        </p:nvSpPr>
        <p:spPr>
          <a:xfrm>
            <a:off x="6354653" y="3086738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</a:t>
            </a:r>
            <a:r>
              <a:rPr lang="en-US" altLang="zh-TW" sz="1600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22" name="矩形 21"/>
          <p:cNvSpPr/>
          <p:nvPr/>
        </p:nvSpPr>
        <p:spPr>
          <a:xfrm>
            <a:off x="6332489" y="4573722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</a:t>
            </a:r>
            <a:r>
              <a:rPr lang="en-US" altLang="zh-TW" sz="1600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23" name="矩形 22"/>
          <p:cNvSpPr/>
          <p:nvPr/>
        </p:nvSpPr>
        <p:spPr>
          <a:xfrm>
            <a:off x="235889" y="5526430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3457140</a:t>
            </a:r>
            <a:endParaRPr lang="zh-TW" altLang="en-US" sz="1600" dirty="0"/>
          </a:p>
        </p:txBody>
      </p:sp>
      <p:cxnSp>
        <p:nvCxnSpPr>
          <p:cNvPr id="24" name="直線接點 23"/>
          <p:cNvCxnSpPr/>
          <p:nvPr/>
        </p:nvCxnSpPr>
        <p:spPr>
          <a:xfrm>
            <a:off x="2440505" y="5578064"/>
            <a:ext cx="13910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3992" y="3519527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</a:rPr>
              <a:t>3460800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4825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 3482520 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 632168 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3491040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632736 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r>
              <a:rPr lang="en-US" altLang="zh-TW" sz="1100" dirty="0">
                <a:solidFill>
                  <a:schemeClr val="accent2"/>
                </a:solidFill>
              </a:rPr>
              <a:t>106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&gt;40MHZ&lt;/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a typeface="Calibri" panose="020F0502020204030204" pitchFamily="34" charset="0"/>
              </a:rPr>
              <a:t>&gt; 633440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</a:rPr>
              <a:t> 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-10691460" y="5029859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=26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3501600 – 106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3482520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3482520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100" dirty="0">
                <a:solidFill>
                  <a:srgbClr val="FF00FF"/>
                </a:solidFill>
              </a:rPr>
              <a:t>16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+ </a:t>
            </a:r>
            <a:r>
              <a:rPr lang="en-US" altLang="zh-TW" sz="1100" dirty="0">
                <a:solidFill>
                  <a:srgbClr val="FF0000"/>
                </a:solidFill>
                <a:effectLst/>
              </a:rPr>
              <a:t>10*12*30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 =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3491040 = </a:t>
            </a:r>
            <a:r>
              <a:rPr lang="en-US" altLang="zh-TW" sz="1100" dirty="0">
                <a:solidFill>
                  <a:srgbClr val="0000FF"/>
                </a:solidFill>
              </a:rPr>
              <a:t>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1440, N=320</a:t>
            </a:r>
            <a:endParaRPr lang="en-US" altLang="zh-TW" sz="1100" dirty="0">
              <a:solidFill>
                <a:srgbClr val="00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</a:t>
            </a:r>
            <a:r>
              <a:rPr lang="en-US" altLang="zh-TW" sz="10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3309600</a:t>
            </a:r>
            <a:r>
              <a:rPr lang="en-US" altLang="zh-TW" sz="1000" dirty="0">
                <a:solidFill>
                  <a:srgbClr val="0000FF"/>
                </a:solidFill>
              </a:rPr>
              <a:t> = 3309.6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620640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N=215, GSCN=7499+215=7714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9364" y="11842060"/>
            <a:ext cx="8265512" cy="17769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9364" y="7047261"/>
            <a:ext cx="8265512" cy="479479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0878925" y="10880215"/>
            <a:ext cx="1245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absFreqPointA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503280" y="10880216"/>
            <a:ext cx="13062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absArfcnPointA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18167" y="10880954"/>
            <a:ext cx="775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dlEarfcn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86521" y="10880954"/>
            <a:ext cx="1247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nDlCenterFreq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192668" y="12014836"/>
            <a:ext cx="10085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</a:rPr>
              <a:t>absFreqSsb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995978" y="12014836"/>
            <a:ext cx="10694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</a:rPr>
              <a:t>absArfcnSsb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768127" y="13315777"/>
            <a:ext cx="8286749" cy="2483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4591839" y="7850352"/>
            <a:ext cx="775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dlEarfcn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-12098855" y="138486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單箭頭接點 35"/>
          <p:cNvCxnSpPr/>
          <p:nvPr/>
        </p:nvCxnSpPr>
        <p:spPr>
          <a:xfrm>
            <a:off x="-8316444" y="3585769"/>
            <a:ext cx="0" cy="24774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-8515459" y="3833517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-7910679" y="411916"/>
            <a:ext cx="0" cy="3400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-10112792" y="3519529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Offset(RB)</a:t>
            </a:r>
          </a:p>
          <a:p>
            <a:r>
              <a:rPr lang="en-US" altLang="zh-TW" sz="1600" dirty="0">
                <a:solidFill>
                  <a:srgbClr val="FF00FF"/>
                </a:solidFill>
              </a:rPr>
              <a:t>12RB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30</a:t>
            </a:r>
            <a:r>
              <a:rPr lang="zh-TW" altLang="en-US" sz="1600" dirty="0">
                <a:solidFill>
                  <a:srgbClr val="FF00FF"/>
                </a:solidFill>
              </a:rPr>
              <a:t> </a:t>
            </a:r>
            <a:r>
              <a:rPr lang="en-US" altLang="zh-TW" sz="1600" dirty="0" err="1">
                <a:solidFill>
                  <a:srgbClr val="FF00FF"/>
                </a:solidFill>
              </a:rPr>
              <a:t>scs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12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-7997003" y="2062996"/>
            <a:ext cx="1331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CS0 is within the BWP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-6116789" y="2153811"/>
            <a:ext cx="2276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600" dirty="0">
                <a:solidFill>
                  <a:schemeClr val="accent2"/>
                </a:solidFill>
              </a:rPr>
              <a:t>= 3501600</a:t>
            </a:r>
            <a:endParaRPr lang="zh-TW" altLang="en-US" sz="1600" dirty="0"/>
          </a:p>
        </p:txBody>
      </p:sp>
      <p:sp>
        <p:nvSpPr>
          <p:cNvPr id="43" name="矩形 42"/>
          <p:cNvSpPr/>
          <p:nvPr/>
        </p:nvSpPr>
        <p:spPr>
          <a:xfrm>
            <a:off x="-6022008" y="4052286"/>
            <a:ext cx="957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0 *12*15</a:t>
            </a:r>
            <a:endParaRPr lang="zh-TW" altLang="en-US" sz="1600" dirty="0"/>
          </a:p>
        </p:txBody>
      </p:sp>
      <p:sp>
        <p:nvSpPr>
          <p:cNvPr id="44" name="矩形 43"/>
          <p:cNvSpPr/>
          <p:nvPr/>
        </p:nvSpPr>
        <p:spPr>
          <a:xfrm>
            <a:off x="-8923379" y="4540168"/>
            <a:ext cx="2372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600" dirty="0">
                <a:solidFill>
                  <a:srgbClr val="00B0F0"/>
                </a:solidFill>
                <a:ea typeface="Calibri" panose="020F0502020204030204" pitchFamily="34" charset="0"/>
              </a:rPr>
              <a:t> =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3492420</a:t>
            </a:r>
            <a:endParaRPr lang="zh-TW" altLang="en-US" sz="1600" dirty="0"/>
          </a:p>
        </p:txBody>
      </p:sp>
      <p:sp>
        <p:nvSpPr>
          <p:cNvPr id="45" name="矩形 44"/>
          <p:cNvSpPr/>
          <p:nvPr/>
        </p:nvSpPr>
        <p:spPr>
          <a:xfrm>
            <a:off x="-10328018" y="4129657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9933FF"/>
                </a:solidFill>
              </a:rPr>
              <a:t>28*12*15</a:t>
            </a:r>
            <a:endParaRPr lang="zh-TW" altLang="en-US" sz="1600" dirty="0"/>
          </a:p>
        </p:txBody>
      </p:sp>
      <p:sp>
        <p:nvSpPr>
          <p:cNvPr id="46" name="矩形 45"/>
          <p:cNvSpPr/>
          <p:nvPr/>
        </p:nvSpPr>
        <p:spPr>
          <a:xfrm>
            <a:off x="-10094781" y="3175632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4*15</a:t>
            </a:r>
            <a:endParaRPr lang="zh-TW" altLang="en-US" sz="1600" dirty="0"/>
          </a:p>
        </p:txBody>
      </p:sp>
      <p:sp>
        <p:nvSpPr>
          <p:cNvPr id="47" name="矩形 46"/>
          <p:cNvSpPr/>
          <p:nvPr/>
        </p:nvSpPr>
        <p:spPr>
          <a:xfrm>
            <a:off x="-11118239" y="2244094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10*12*30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-8357253" y="1236364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FF"/>
                </a:solidFill>
              </a:rPr>
              <a:t>Number of RB</a:t>
            </a:r>
            <a:endParaRPr lang="en-US" altLang="zh-TW" sz="1600" dirty="0">
              <a:solidFill>
                <a:srgbClr val="FF00FF"/>
              </a:solidFill>
            </a:endParaRPr>
          </a:p>
          <a:p>
            <a:r>
              <a:rPr lang="en-US" altLang="zh-TW" sz="1600" dirty="0">
                <a:solidFill>
                  <a:srgbClr val="FF00FF"/>
                </a:solidFill>
              </a:rPr>
              <a:t>48</a:t>
            </a:r>
            <a:r>
              <a:rPr lang="zh-TW" altLang="en-US" sz="1600" dirty="0">
                <a:solidFill>
                  <a:srgbClr val="FF00FF"/>
                </a:solidFill>
              </a:rPr>
              <a:t> </a:t>
            </a:r>
            <a:r>
              <a:rPr lang="en-US" altLang="zh-TW" sz="1600" dirty="0">
                <a:solidFill>
                  <a:srgbClr val="FF00FF"/>
                </a:solidFill>
              </a:rPr>
              <a:t>RB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30 </a:t>
            </a:r>
            <a:r>
              <a:rPr lang="en-US" altLang="zh-TW" sz="1600" dirty="0" err="1">
                <a:solidFill>
                  <a:srgbClr val="FF00FF"/>
                </a:solidFill>
              </a:rPr>
              <a:t>scs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12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-12876134" y="1613307"/>
            <a:ext cx="2138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600" dirty="0">
                <a:solidFill>
                  <a:srgbClr val="0000FF"/>
                </a:solidFill>
                <a:ea typeface="Calibri" panose="020F0502020204030204" pitchFamily="34" charset="0"/>
              </a:rPr>
              <a:t> =</a:t>
            </a:r>
            <a:r>
              <a:rPr lang="zh-TW" altLang="en-US" sz="16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arial" panose="020B0604020202020204" pitchFamily="34" charset="0"/>
              </a:rPr>
              <a:t>3501120</a:t>
            </a:r>
            <a:endParaRPr lang="zh-TW" altLang="en-US" sz="1600" dirty="0"/>
          </a:p>
        </p:txBody>
      </p:sp>
      <p:sp>
        <p:nvSpPr>
          <p:cNvPr id="51" name="矩形 50"/>
          <p:cNvSpPr/>
          <p:nvPr/>
        </p:nvSpPr>
        <p:spPr>
          <a:xfrm>
            <a:off x="-7818263" y="3514186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3493140</a:t>
            </a:r>
            <a:endParaRPr lang="zh-TW" altLang="en-US" sz="1600" dirty="0"/>
          </a:p>
        </p:txBody>
      </p:sp>
      <p:sp>
        <p:nvSpPr>
          <p:cNvPr id="52" name="矩形 51"/>
          <p:cNvSpPr/>
          <p:nvPr/>
        </p:nvSpPr>
        <p:spPr>
          <a:xfrm>
            <a:off x="-7839473" y="153509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3510420</a:t>
            </a:r>
            <a:endParaRPr lang="zh-TW" altLang="en-US" sz="1600" dirty="0"/>
          </a:p>
        </p:txBody>
      </p:sp>
      <p:sp>
        <p:nvSpPr>
          <p:cNvPr id="53" name="矩形 52"/>
          <p:cNvSpPr/>
          <p:nvPr/>
        </p:nvSpPr>
        <p:spPr>
          <a:xfrm>
            <a:off x="-6090052" y="-170838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3510780</a:t>
            </a:r>
            <a:endParaRPr lang="zh-TW" altLang="en-US" sz="1600" dirty="0"/>
          </a:p>
        </p:txBody>
      </p:sp>
      <p:sp>
        <p:nvSpPr>
          <p:cNvPr id="54" name="矩形 53"/>
          <p:cNvSpPr/>
          <p:nvPr/>
        </p:nvSpPr>
        <p:spPr>
          <a:xfrm>
            <a:off x="-5982932" y="3712958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3492420</a:t>
            </a:r>
            <a:endParaRPr lang="zh-TW" altLang="en-US" sz="1600" dirty="0"/>
          </a:p>
        </p:txBody>
      </p:sp>
      <p:sp>
        <p:nvSpPr>
          <p:cNvPr id="55" name="矩形 54"/>
          <p:cNvSpPr/>
          <p:nvPr/>
        </p:nvSpPr>
        <p:spPr>
          <a:xfrm>
            <a:off x="-5136684" y="1225240"/>
            <a:ext cx="1244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51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56" name="矩形 55"/>
          <p:cNvSpPr/>
          <p:nvPr/>
        </p:nvSpPr>
        <p:spPr>
          <a:xfrm>
            <a:off x="-5086251" y="2606208"/>
            <a:ext cx="1244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51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57" name="矩形 56"/>
          <p:cNvSpPr/>
          <p:nvPr/>
        </p:nvSpPr>
        <p:spPr>
          <a:xfrm>
            <a:off x="-11862966" y="3547152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3497460</a:t>
            </a:r>
            <a:endParaRPr lang="zh-TW" altLang="en-US" sz="1600" dirty="0"/>
          </a:p>
        </p:txBody>
      </p:sp>
      <p:cxnSp>
        <p:nvCxnSpPr>
          <p:cNvPr id="58" name="直線接點 57"/>
          <p:cNvCxnSpPr/>
          <p:nvPr/>
        </p:nvCxnSpPr>
        <p:spPr>
          <a:xfrm>
            <a:off x="-9658350" y="3598786"/>
            <a:ext cx="13910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圖片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867832" y="5559865"/>
            <a:ext cx="5543732" cy="284970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764021" y="6619748"/>
            <a:ext cx="6217941" cy="4996450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-12844325" y="2782013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3497520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57252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 3487560 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 632504 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3496800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633120 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r>
              <a:rPr lang="en-US" altLang="zh-TW" sz="1100" dirty="0">
                <a:solidFill>
                  <a:schemeClr val="accent2"/>
                </a:solidFill>
              </a:rPr>
              <a:t>78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&gt;30MHZ&lt;/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a typeface="Calibri" panose="020F0502020204030204" pitchFamily="34" charset="0"/>
              </a:rPr>
              <a:t>&gt; 633440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</a:rPr>
              <a:t> 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-10691460" y="5029859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=30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3501600 – 78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3487560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3487560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30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</a:rPr>
              <a:t>16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+ </a:t>
            </a:r>
            <a:r>
              <a:rPr lang="en-US" altLang="zh-TW" sz="1100" dirty="0">
                <a:solidFill>
                  <a:srgbClr val="FF0000"/>
                </a:solidFill>
                <a:effectLst/>
              </a:rPr>
              <a:t>10*12*30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 =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3491040 = </a:t>
            </a:r>
            <a:r>
              <a:rPr lang="en-US" altLang="zh-TW" sz="1100" dirty="0">
                <a:solidFill>
                  <a:srgbClr val="0000FF"/>
                </a:solidFill>
              </a:rPr>
              <a:t>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1440, N=320</a:t>
            </a:r>
            <a:endParaRPr lang="en-US" altLang="zh-TW" sz="1100" dirty="0">
              <a:solidFill>
                <a:srgbClr val="00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</a:t>
            </a:r>
            <a:r>
              <a:rPr lang="en-US" altLang="zh-TW" sz="10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3309600</a:t>
            </a:r>
            <a:r>
              <a:rPr lang="en-US" altLang="zh-TW" sz="1000" dirty="0">
                <a:solidFill>
                  <a:srgbClr val="0000FF"/>
                </a:solidFill>
              </a:rPr>
              <a:t> = 3309.6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620640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N=215, GSCN=7499+215=7714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9364" y="11842060"/>
            <a:ext cx="8265512" cy="17769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9364" y="7047261"/>
            <a:ext cx="8265512" cy="479479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0878925" y="10880215"/>
            <a:ext cx="1245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absFreqPointA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503280" y="10880216"/>
            <a:ext cx="13062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absArfcnPointA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18167" y="10880954"/>
            <a:ext cx="775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dlEarfcn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86521" y="10880954"/>
            <a:ext cx="1247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nDlCenterFreq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192668" y="12014836"/>
            <a:ext cx="10085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</a:rPr>
              <a:t>absFreqSsb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995978" y="12014836"/>
            <a:ext cx="10694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</a:rPr>
              <a:t>absArfcnSsb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768127" y="13315777"/>
            <a:ext cx="8286749" cy="2483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4591839" y="7850352"/>
            <a:ext cx="775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dlEarfcn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-12098855" y="138486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單箭頭接點 35"/>
          <p:cNvCxnSpPr/>
          <p:nvPr/>
        </p:nvCxnSpPr>
        <p:spPr>
          <a:xfrm>
            <a:off x="-8316444" y="3585769"/>
            <a:ext cx="0" cy="24774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-8515459" y="3833517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-7910679" y="411916"/>
            <a:ext cx="0" cy="3400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-10112792" y="3519529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Offset(RB)</a:t>
            </a:r>
          </a:p>
          <a:p>
            <a:r>
              <a:rPr lang="en-US" altLang="zh-TW" sz="1600" dirty="0">
                <a:solidFill>
                  <a:srgbClr val="FF00FF"/>
                </a:solidFill>
              </a:rPr>
              <a:t>12RB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30</a:t>
            </a:r>
            <a:r>
              <a:rPr lang="zh-TW" altLang="en-US" sz="1600" dirty="0">
                <a:solidFill>
                  <a:srgbClr val="FF00FF"/>
                </a:solidFill>
              </a:rPr>
              <a:t> </a:t>
            </a:r>
            <a:r>
              <a:rPr lang="en-US" altLang="zh-TW" sz="1600" dirty="0" err="1">
                <a:solidFill>
                  <a:srgbClr val="FF00FF"/>
                </a:solidFill>
              </a:rPr>
              <a:t>scs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12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-7997003" y="2062996"/>
            <a:ext cx="1331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CS0 is within the BWP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-6116789" y="2153811"/>
            <a:ext cx="2276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600" dirty="0">
                <a:solidFill>
                  <a:schemeClr val="accent2"/>
                </a:solidFill>
              </a:rPr>
              <a:t>= 3501600</a:t>
            </a:r>
            <a:endParaRPr lang="zh-TW" altLang="en-US" sz="1600" dirty="0"/>
          </a:p>
        </p:txBody>
      </p:sp>
      <p:sp>
        <p:nvSpPr>
          <p:cNvPr id="43" name="矩形 42"/>
          <p:cNvSpPr/>
          <p:nvPr/>
        </p:nvSpPr>
        <p:spPr>
          <a:xfrm>
            <a:off x="-6022008" y="4052286"/>
            <a:ext cx="957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0 *12*15</a:t>
            </a:r>
            <a:endParaRPr lang="zh-TW" altLang="en-US" sz="1600" dirty="0"/>
          </a:p>
        </p:txBody>
      </p:sp>
      <p:sp>
        <p:nvSpPr>
          <p:cNvPr id="44" name="矩形 43"/>
          <p:cNvSpPr/>
          <p:nvPr/>
        </p:nvSpPr>
        <p:spPr>
          <a:xfrm>
            <a:off x="-8923379" y="4540168"/>
            <a:ext cx="2372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600" dirty="0">
                <a:solidFill>
                  <a:srgbClr val="00B0F0"/>
                </a:solidFill>
                <a:ea typeface="Calibri" panose="020F0502020204030204" pitchFamily="34" charset="0"/>
              </a:rPr>
              <a:t> =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3492420</a:t>
            </a:r>
            <a:endParaRPr lang="zh-TW" altLang="en-US" sz="1600" dirty="0"/>
          </a:p>
        </p:txBody>
      </p:sp>
      <p:sp>
        <p:nvSpPr>
          <p:cNvPr id="45" name="矩形 44"/>
          <p:cNvSpPr/>
          <p:nvPr/>
        </p:nvSpPr>
        <p:spPr>
          <a:xfrm>
            <a:off x="-10328018" y="4129657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9933FF"/>
                </a:solidFill>
              </a:rPr>
              <a:t>28*12*15</a:t>
            </a:r>
            <a:endParaRPr lang="zh-TW" altLang="en-US" sz="1600" dirty="0"/>
          </a:p>
        </p:txBody>
      </p:sp>
      <p:sp>
        <p:nvSpPr>
          <p:cNvPr id="46" name="矩形 45"/>
          <p:cNvSpPr/>
          <p:nvPr/>
        </p:nvSpPr>
        <p:spPr>
          <a:xfrm>
            <a:off x="-10094781" y="3175632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4*15</a:t>
            </a:r>
            <a:endParaRPr lang="zh-TW" altLang="en-US" sz="1600" dirty="0"/>
          </a:p>
        </p:txBody>
      </p:sp>
      <p:sp>
        <p:nvSpPr>
          <p:cNvPr id="47" name="矩形 46"/>
          <p:cNvSpPr/>
          <p:nvPr/>
        </p:nvSpPr>
        <p:spPr>
          <a:xfrm>
            <a:off x="-11118239" y="2244094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10*12*30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-8357253" y="1236364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FF"/>
                </a:solidFill>
              </a:rPr>
              <a:t>Number of RB</a:t>
            </a:r>
            <a:endParaRPr lang="en-US" altLang="zh-TW" sz="1600" dirty="0">
              <a:solidFill>
                <a:srgbClr val="FF00FF"/>
              </a:solidFill>
            </a:endParaRPr>
          </a:p>
          <a:p>
            <a:r>
              <a:rPr lang="en-US" altLang="zh-TW" sz="1600" dirty="0">
                <a:solidFill>
                  <a:srgbClr val="FF00FF"/>
                </a:solidFill>
              </a:rPr>
              <a:t>48</a:t>
            </a:r>
            <a:r>
              <a:rPr lang="zh-TW" altLang="en-US" sz="1600" dirty="0">
                <a:solidFill>
                  <a:srgbClr val="FF00FF"/>
                </a:solidFill>
              </a:rPr>
              <a:t> </a:t>
            </a:r>
            <a:r>
              <a:rPr lang="en-US" altLang="zh-TW" sz="1600" dirty="0">
                <a:solidFill>
                  <a:srgbClr val="FF00FF"/>
                </a:solidFill>
              </a:rPr>
              <a:t>RB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30 </a:t>
            </a:r>
            <a:r>
              <a:rPr lang="en-US" altLang="zh-TW" sz="1600" dirty="0" err="1">
                <a:solidFill>
                  <a:srgbClr val="FF00FF"/>
                </a:solidFill>
              </a:rPr>
              <a:t>scs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12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-12876134" y="1613307"/>
            <a:ext cx="2138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600" dirty="0">
                <a:solidFill>
                  <a:srgbClr val="0000FF"/>
                </a:solidFill>
                <a:ea typeface="Calibri" panose="020F0502020204030204" pitchFamily="34" charset="0"/>
              </a:rPr>
              <a:t> =</a:t>
            </a:r>
            <a:r>
              <a:rPr lang="zh-TW" altLang="en-US" sz="16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arial" panose="020B0604020202020204" pitchFamily="34" charset="0"/>
              </a:rPr>
              <a:t>3501120</a:t>
            </a:r>
            <a:endParaRPr lang="zh-TW" altLang="en-US" sz="1600" dirty="0"/>
          </a:p>
        </p:txBody>
      </p:sp>
      <p:sp>
        <p:nvSpPr>
          <p:cNvPr id="51" name="矩形 50"/>
          <p:cNvSpPr/>
          <p:nvPr/>
        </p:nvSpPr>
        <p:spPr>
          <a:xfrm>
            <a:off x="-7818263" y="3514186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3493140</a:t>
            </a:r>
            <a:endParaRPr lang="zh-TW" altLang="en-US" sz="1600" dirty="0"/>
          </a:p>
        </p:txBody>
      </p:sp>
      <p:sp>
        <p:nvSpPr>
          <p:cNvPr id="52" name="矩形 51"/>
          <p:cNvSpPr/>
          <p:nvPr/>
        </p:nvSpPr>
        <p:spPr>
          <a:xfrm>
            <a:off x="-7839473" y="153509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3510420</a:t>
            </a:r>
            <a:endParaRPr lang="zh-TW" altLang="en-US" sz="1600" dirty="0"/>
          </a:p>
        </p:txBody>
      </p:sp>
      <p:sp>
        <p:nvSpPr>
          <p:cNvPr id="53" name="矩形 52"/>
          <p:cNvSpPr/>
          <p:nvPr/>
        </p:nvSpPr>
        <p:spPr>
          <a:xfrm>
            <a:off x="-6090052" y="-170838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3510780</a:t>
            </a:r>
            <a:endParaRPr lang="zh-TW" altLang="en-US" sz="1600" dirty="0"/>
          </a:p>
        </p:txBody>
      </p:sp>
      <p:sp>
        <p:nvSpPr>
          <p:cNvPr id="54" name="矩形 53"/>
          <p:cNvSpPr/>
          <p:nvPr/>
        </p:nvSpPr>
        <p:spPr>
          <a:xfrm>
            <a:off x="-5982932" y="3712958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3492420</a:t>
            </a:r>
            <a:endParaRPr lang="zh-TW" altLang="en-US" sz="1600" dirty="0"/>
          </a:p>
        </p:txBody>
      </p:sp>
      <p:sp>
        <p:nvSpPr>
          <p:cNvPr id="55" name="矩形 54"/>
          <p:cNvSpPr/>
          <p:nvPr/>
        </p:nvSpPr>
        <p:spPr>
          <a:xfrm>
            <a:off x="-5136684" y="1225240"/>
            <a:ext cx="1244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51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56" name="矩形 55"/>
          <p:cNvSpPr/>
          <p:nvPr/>
        </p:nvSpPr>
        <p:spPr>
          <a:xfrm>
            <a:off x="-5086251" y="2606208"/>
            <a:ext cx="1244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51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57" name="矩形 56"/>
          <p:cNvSpPr/>
          <p:nvPr/>
        </p:nvSpPr>
        <p:spPr>
          <a:xfrm>
            <a:off x="-11862966" y="3547152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3497460</a:t>
            </a:r>
            <a:endParaRPr lang="zh-TW" altLang="en-US" sz="1600" dirty="0"/>
          </a:p>
        </p:txBody>
      </p:sp>
      <p:cxnSp>
        <p:nvCxnSpPr>
          <p:cNvPr id="58" name="直線接點 57"/>
          <p:cNvCxnSpPr/>
          <p:nvPr/>
        </p:nvCxnSpPr>
        <p:spPr>
          <a:xfrm>
            <a:off x="-9658350" y="3598786"/>
            <a:ext cx="13910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圖片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867832" y="5559865"/>
            <a:ext cx="5543732" cy="284970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764021" y="6619748"/>
            <a:ext cx="6217941" cy="4996450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-12844325" y="2782013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3497520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99927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 3492420 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 632828 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3501120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633408&lt;/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&gt;51&lt;/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a typeface="Calibri" panose="020F0502020204030204" pitchFamily="34" charset="0"/>
              </a:rPr>
              <a:t>&gt; 633440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</a:rPr>
              <a:t> 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-10691460" y="5029859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=28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3501600 – 51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3492420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3492420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28*12*15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</a:t>
            </a:r>
            <a:r>
              <a:rPr lang="en-US" altLang="zh-TW" sz="1100" dirty="0">
                <a:solidFill>
                  <a:srgbClr val="FF0000"/>
                </a:solidFill>
                <a:effectLst/>
              </a:rPr>
              <a:t>10*12*30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 =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3501120 = </a:t>
            </a:r>
            <a:r>
              <a:rPr lang="en-US" altLang="zh-TW" sz="1100" dirty="0">
                <a:solidFill>
                  <a:srgbClr val="0000FF"/>
                </a:solidFill>
              </a:rPr>
              <a:t>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1440, N=320</a:t>
            </a:r>
            <a:endParaRPr lang="en-US" altLang="zh-TW" sz="1100" dirty="0">
              <a:solidFill>
                <a:srgbClr val="00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</a:t>
            </a:r>
            <a:r>
              <a:rPr lang="en-US" altLang="zh-TW" sz="10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3309600</a:t>
            </a:r>
            <a:r>
              <a:rPr lang="en-US" altLang="zh-TW" sz="1000" dirty="0">
                <a:solidFill>
                  <a:srgbClr val="0000FF"/>
                </a:solidFill>
              </a:rPr>
              <a:t> = 3309.6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620640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N=215, GSCN=7499+215=7714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9364" y="11842060"/>
            <a:ext cx="8265512" cy="17769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9364" y="7047261"/>
            <a:ext cx="8265512" cy="479479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0878925" y="10880215"/>
            <a:ext cx="1245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absFreqPointA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503280" y="10880216"/>
            <a:ext cx="13062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absArfcnPointA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18167" y="10880954"/>
            <a:ext cx="775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dlEarfcn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86521" y="10880954"/>
            <a:ext cx="1247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nDlCenterFreq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192668" y="12014836"/>
            <a:ext cx="10085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</a:rPr>
              <a:t>absFreqSsb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995978" y="12014836"/>
            <a:ext cx="10694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</a:rPr>
              <a:t>absArfcnSsb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768127" y="13315777"/>
            <a:ext cx="8286749" cy="2483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4591839" y="7850352"/>
            <a:ext cx="775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dlEarfcn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-12098855" y="138486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單箭頭接點 35"/>
          <p:cNvCxnSpPr/>
          <p:nvPr/>
        </p:nvCxnSpPr>
        <p:spPr>
          <a:xfrm>
            <a:off x="-8316444" y="3585769"/>
            <a:ext cx="0" cy="24774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-8515459" y="3833517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-7910679" y="411916"/>
            <a:ext cx="0" cy="3400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-9650144" y="3544882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Offset(RB)</a:t>
            </a:r>
          </a:p>
          <a:p>
            <a:r>
              <a:rPr lang="en-US" altLang="zh-TW" sz="1600" dirty="0">
                <a:solidFill>
                  <a:srgbClr val="FF00FF"/>
                </a:solidFill>
              </a:rPr>
              <a:t>12RB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30</a:t>
            </a:r>
            <a:r>
              <a:rPr lang="zh-TW" altLang="en-US" sz="1600" dirty="0">
                <a:solidFill>
                  <a:srgbClr val="FF00FF"/>
                </a:solidFill>
              </a:rPr>
              <a:t> </a:t>
            </a:r>
            <a:r>
              <a:rPr lang="en-US" altLang="zh-TW" sz="1600" dirty="0" err="1">
                <a:solidFill>
                  <a:srgbClr val="FF00FF"/>
                </a:solidFill>
              </a:rPr>
              <a:t>scs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12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-7997003" y="2062996"/>
            <a:ext cx="1331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CS0 is within the BWP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-6116789" y="2153811"/>
            <a:ext cx="2276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600" dirty="0">
                <a:solidFill>
                  <a:schemeClr val="accent2"/>
                </a:solidFill>
              </a:rPr>
              <a:t>= 3501600</a:t>
            </a:r>
            <a:endParaRPr lang="zh-TW" altLang="en-US" sz="1600" dirty="0"/>
          </a:p>
        </p:txBody>
      </p:sp>
      <p:sp>
        <p:nvSpPr>
          <p:cNvPr id="43" name="矩形 42"/>
          <p:cNvSpPr/>
          <p:nvPr/>
        </p:nvSpPr>
        <p:spPr>
          <a:xfrm>
            <a:off x="-6022008" y="4052286"/>
            <a:ext cx="957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0 *12*15</a:t>
            </a:r>
            <a:endParaRPr lang="zh-TW" altLang="en-US" sz="1600" dirty="0"/>
          </a:p>
        </p:txBody>
      </p:sp>
      <p:sp>
        <p:nvSpPr>
          <p:cNvPr id="44" name="矩形 43"/>
          <p:cNvSpPr/>
          <p:nvPr/>
        </p:nvSpPr>
        <p:spPr>
          <a:xfrm>
            <a:off x="-8923379" y="4540168"/>
            <a:ext cx="2372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600" dirty="0">
                <a:solidFill>
                  <a:srgbClr val="00B0F0"/>
                </a:solidFill>
                <a:ea typeface="Calibri" panose="020F0502020204030204" pitchFamily="34" charset="0"/>
              </a:rPr>
              <a:t> =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3492420</a:t>
            </a:r>
            <a:endParaRPr lang="zh-TW" altLang="en-US" sz="1600" dirty="0"/>
          </a:p>
        </p:txBody>
      </p:sp>
      <p:sp>
        <p:nvSpPr>
          <p:cNvPr id="45" name="矩形 44"/>
          <p:cNvSpPr/>
          <p:nvPr/>
        </p:nvSpPr>
        <p:spPr>
          <a:xfrm>
            <a:off x="-10328018" y="4129657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9933FF"/>
                </a:solidFill>
              </a:rPr>
              <a:t>28*12*15</a:t>
            </a:r>
            <a:endParaRPr lang="zh-TW" altLang="en-US" sz="1600" dirty="0"/>
          </a:p>
        </p:txBody>
      </p:sp>
      <p:sp>
        <p:nvSpPr>
          <p:cNvPr id="46" name="矩形 45"/>
          <p:cNvSpPr/>
          <p:nvPr/>
        </p:nvSpPr>
        <p:spPr>
          <a:xfrm>
            <a:off x="-10094781" y="3175632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4*15</a:t>
            </a:r>
            <a:endParaRPr lang="zh-TW" altLang="en-US" sz="1600" dirty="0"/>
          </a:p>
        </p:txBody>
      </p:sp>
      <p:sp>
        <p:nvSpPr>
          <p:cNvPr id="47" name="矩形 46"/>
          <p:cNvSpPr/>
          <p:nvPr/>
        </p:nvSpPr>
        <p:spPr>
          <a:xfrm>
            <a:off x="-11118239" y="2244094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10*12*30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-8357253" y="1236364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FF"/>
                </a:solidFill>
              </a:rPr>
              <a:t>Number of RB</a:t>
            </a:r>
            <a:endParaRPr lang="en-US" altLang="zh-TW" sz="1600" dirty="0">
              <a:solidFill>
                <a:srgbClr val="FF00FF"/>
              </a:solidFill>
            </a:endParaRPr>
          </a:p>
          <a:p>
            <a:r>
              <a:rPr lang="en-US" altLang="zh-TW" sz="1600" dirty="0">
                <a:solidFill>
                  <a:srgbClr val="FF00FF"/>
                </a:solidFill>
              </a:rPr>
              <a:t>48</a:t>
            </a:r>
            <a:r>
              <a:rPr lang="zh-TW" altLang="en-US" sz="1600" dirty="0">
                <a:solidFill>
                  <a:srgbClr val="FF00FF"/>
                </a:solidFill>
              </a:rPr>
              <a:t> </a:t>
            </a:r>
            <a:r>
              <a:rPr lang="en-US" altLang="zh-TW" sz="1600" dirty="0">
                <a:solidFill>
                  <a:srgbClr val="FF00FF"/>
                </a:solidFill>
              </a:rPr>
              <a:t>RB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30 </a:t>
            </a:r>
            <a:r>
              <a:rPr lang="en-US" altLang="zh-TW" sz="1600" dirty="0" err="1">
                <a:solidFill>
                  <a:srgbClr val="FF00FF"/>
                </a:solidFill>
              </a:rPr>
              <a:t>scs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12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-12876134" y="1613307"/>
            <a:ext cx="2138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600" dirty="0">
                <a:solidFill>
                  <a:srgbClr val="0000FF"/>
                </a:solidFill>
                <a:ea typeface="Calibri" panose="020F0502020204030204" pitchFamily="34" charset="0"/>
              </a:rPr>
              <a:t> =</a:t>
            </a:r>
            <a:r>
              <a:rPr lang="zh-TW" altLang="en-US" sz="16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arial" panose="020B0604020202020204" pitchFamily="34" charset="0"/>
              </a:rPr>
              <a:t>3501120</a:t>
            </a:r>
            <a:endParaRPr lang="zh-TW" altLang="en-US" sz="1600" dirty="0"/>
          </a:p>
        </p:txBody>
      </p:sp>
      <p:sp>
        <p:nvSpPr>
          <p:cNvPr id="51" name="矩形 50"/>
          <p:cNvSpPr/>
          <p:nvPr/>
        </p:nvSpPr>
        <p:spPr>
          <a:xfrm>
            <a:off x="-7818263" y="3514186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3493140</a:t>
            </a:r>
            <a:endParaRPr lang="zh-TW" altLang="en-US" sz="1600" dirty="0"/>
          </a:p>
        </p:txBody>
      </p:sp>
      <p:sp>
        <p:nvSpPr>
          <p:cNvPr id="52" name="矩形 51"/>
          <p:cNvSpPr/>
          <p:nvPr/>
        </p:nvSpPr>
        <p:spPr>
          <a:xfrm>
            <a:off x="-7839473" y="153509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3510420</a:t>
            </a:r>
            <a:endParaRPr lang="zh-TW" altLang="en-US" sz="1600" dirty="0"/>
          </a:p>
        </p:txBody>
      </p:sp>
      <p:sp>
        <p:nvSpPr>
          <p:cNvPr id="53" name="矩形 52"/>
          <p:cNvSpPr/>
          <p:nvPr/>
        </p:nvSpPr>
        <p:spPr>
          <a:xfrm>
            <a:off x="-6090052" y="-170838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3510780</a:t>
            </a:r>
            <a:endParaRPr lang="zh-TW" altLang="en-US" sz="1600" dirty="0"/>
          </a:p>
        </p:txBody>
      </p:sp>
      <p:sp>
        <p:nvSpPr>
          <p:cNvPr id="54" name="矩形 53"/>
          <p:cNvSpPr/>
          <p:nvPr/>
        </p:nvSpPr>
        <p:spPr>
          <a:xfrm>
            <a:off x="-5982932" y="3712958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3492420</a:t>
            </a:r>
            <a:endParaRPr lang="zh-TW" altLang="en-US" sz="1600" dirty="0"/>
          </a:p>
        </p:txBody>
      </p:sp>
      <p:sp>
        <p:nvSpPr>
          <p:cNvPr id="55" name="矩形 54"/>
          <p:cNvSpPr/>
          <p:nvPr/>
        </p:nvSpPr>
        <p:spPr>
          <a:xfrm>
            <a:off x="-5136684" y="1225240"/>
            <a:ext cx="1244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51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56" name="矩形 55"/>
          <p:cNvSpPr/>
          <p:nvPr/>
        </p:nvSpPr>
        <p:spPr>
          <a:xfrm>
            <a:off x="-5086251" y="2606208"/>
            <a:ext cx="1244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51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57" name="矩形 56"/>
          <p:cNvSpPr/>
          <p:nvPr/>
        </p:nvSpPr>
        <p:spPr>
          <a:xfrm>
            <a:off x="-11862966" y="3547152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3497460</a:t>
            </a:r>
            <a:endParaRPr lang="zh-TW" altLang="en-US" sz="1600" dirty="0"/>
          </a:p>
        </p:txBody>
      </p:sp>
      <p:cxnSp>
        <p:nvCxnSpPr>
          <p:cNvPr id="58" name="直線接點 57"/>
          <p:cNvCxnSpPr/>
          <p:nvPr/>
        </p:nvCxnSpPr>
        <p:spPr>
          <a:xfrm>
            <a:off x="-9658350" y="3598786"/>
            <a:ext cx="13910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圖片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867832" y="5559865"/>
            <a:ext cx="5543732" cy="284970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764021" y="6619748"/>
            <a:ext cx="6217941" cy="4996450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-12844325" y="2782013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3497520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28305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91634" y="2340210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單箭頭接點 2"/>
          <p:cNvCxnSpPr/>
          <p:nvPr/>
        </p:nvCxnSpPr>
        <p:spPr>
          <a:xfrm>
            <a:off x="3927554" y="5768444"/>
            <a:ext cx="0" cy="2383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/>
        </p:nvCxnSpPr>
        <p:spPr>
          <a:xfrm>
            <a:off x="3778219" y="6024959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4333319" y="2613641"/>
            <a:ext cx="0" cy="339319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28467" y="5716911"/>
            <a:ext cx="1529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Offset(RB)</a:t>
            </a:r>
          </a:p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12RB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scs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67256" y="4023944"/>
            <a:ext cx="15443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CS0 is within the bandwidth part 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71531" y="3870055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2565750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21990" y="6254011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*12*15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7076" y="6609656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2516610</a:t>
            </a:r>
          </a:p>
        </p:txBody>
      </p:sp>
      <p:sp>
        <p:nvSpPr>
          <p:cNvPr id="11" name="矩形 10"/>
          <p:cNvSpPr/>
          <p:nvPr/>
        </p:nvSpPr>
        <p:spPr>
          <a:xfrm>
            <a:off x="1903216" y="6317911"/>
            <a:ext cx="1423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99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26*12*15=4680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50158" y="5458699"/>
            <a:ext cx="906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4*15=60 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25759" y="4445819"/>
            <a:ext cx="922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10*12*30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86745" y="3438089"/>
            <a:ext cx="1579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Offset(RB)</a:t>
            </a:r>
          </a:p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</a:t>
            </a:r>
            <a:r>
              <a:rPr lang="en-US" altLang="zh-TW" sz="1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scs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8353" y="3756316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2524950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10809" y="5590247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2516970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32112" y="2509048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2534250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80267" y="2255376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2614890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61066" y="5914683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2516610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59688" y="2716330"/>
            <a:ext cx="1220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273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/2*12 *</a:t>
            </a:r>
            <a:r>
              <a:rPr lang="en-US" altLang="zh-TW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48064" y="4684996"/>
            <a:ext cx="1220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273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/2*12 *</a:t>
            </a:r>
            <a:r>
              <a:rPr lang="en-US" altLang="zh-TW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81032" y="5748877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2521290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2855841" y="5829086"/>
            <a:ext cx="1120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6492762" y="3230102"/>
            <a:ext cx="456077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</a:t>
            </a:r>
            <a:r>
              <a:rPr lang="zh-TW" altLang="zh-TW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&lt;dlFreqInfo&gt;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2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&lt;absFreqPointA&gt;2516610&lt;/absFreqPointA&gt;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2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&lt;absArfcnPointA&gt;503322&lt;/absArfcnPointA&gt;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2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&lt;absFreqSsb&gt;2524950&lt;/absFreqSsb&gt;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2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&lt;absArfcnSsb&gt;504990&lt;/absArfcnSsb&gt;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&lt;nrFreqBand&gt;41&lt;/nrFreqBand&gt;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&lt;subCarrierCfg&gt;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&lt;offsetToCarrier&gt;0&lt;/offsetToCarrier&gt;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</a:t>
            </a:r>
            <a:r>
              <a:rPr lang="zh-TW" altLang="zh-TW" sz="12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&lt;subCarrierSpacing&gt;KHz30&lt;/subCarrierSpacing&gt;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2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&lt;carrierBw&gt;273&lt;/carrierBw&gt;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&lt;/subCarrierCfg&gt;</a:t>
            </a:r>
          </a:p>
          <a:p>
            <a:r>
              <a:rPr lang="zh-TW" altLang="zh-TW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</a:t>
            </a:r>
            <a:r>
              <a:rPr lang="zh-TW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&lt;bSChannelBwDL&gt;100MHZ&lt;/bSChannelBwDL&gt;</a:t>
            </a:r>
          </a:p>
          <a:p>
            <a:r>
              <a:rPr lang="zh-TW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&lt;dlEarfcn&gt;513150&lt;/dlEarfcn&gt;</a:t>
            </a:r>
          </a:p>
          <a:p>
            <a:r>
              <a:rPr lang="zh-TW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                 &lt;/dlFreqInfo&gt;</a:t>
            </a:r>
            <a:endParaRPr lang="en-US" altLang="zh-TW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TW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zh-TW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zh-TW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&lt;nDlCenterFreq&gt;2565750&lt;/nDlCenterFreq&gt;</a:t>
            </a:r>
          </a:p>
          <a:p>
            <a:r>
              <a:rPr lang="zh-TW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&lt;nUlCenterFreq&gt;2565750&lt;/nUlCenterFreq&gt;</a:t>
            </a:r>
            <a:endParaRPr lang="zh-TW" altLang="en-US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91634" y="-24334"/>
            <a:ext cx="7476971" cy="2339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en-US" altLang="zh-TW" sz="1200" dirty="0">
                <a:solidFill>
                  <a:srgbClr val="FF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SSB Subcarrier Offset =4, </a:t>
            </a:r>
            <a:r>
              <a:rPr lang="en-US" altLang="zh-TW" sz="1200" dirty="0" err="1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=0, </a:t>
            </a:r>
            <a:r>
              <a:rPr lang="en-US" altLang="zh-TW" sz="1200" dirty="0" err="1">
                <a:solidFill>
                  <a:srgbClr val="9933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=26</a:t>
            </a:r>
            <a:endParaRPr lang="en-US" altLang="zh-TW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A </a:t>
            </a:r>
            <a:r>
              <a:rPr lang="en-US" altLang="zh-TW" sz="1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altLang="zh-TW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zh-TW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carrierBw</a:t>
            </a:r>
            <a:r>
              <a:rPr lang="en-US" altLang="zh-TW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/2*12 sub*</a:t>
            </a:r>
            <a:r>
              <a:rPr lang="zh-TW" altLang="zh-TW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subCarrierSpacing</a:t>
            </a:r>
            <a:r>
              <a:rPr lang="en-US" altLang="zh-TW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SSB Freq = </a:t>
            </a:r>
            <a:r>
              <a:rPr lang="en-US" altLang="zh-TW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SSB Subcarrier Offset *15  + 10RB*12*</a:t>
            </a:r>
            <a:r>
              <a:rPr lang="zh-TW" altLang="zh-TW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subCarrierSpacing</a:t>
            </a:r>
            <a:endParaRPr lang="en-US" altLang="zh-TW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CS0 is within the bandwidth part: </a:t>
            </a:r>
            <a:endParaRPr lang="en-US" altLang="zh-TW" sz="1200" dirty="0">
              <a:solidFill>
                <a:srgbClr val="00B05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A </a:t>
            </a:r>
            <a:r>
              <a:rPr lang="en-US" altLang="zh-TW" sz="1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altLang="zh-TW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zh-TW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273</a:t>
            </a:r>
            <a:r>
              <a:rPr lang="en-US" altLang="zh-TW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/2*12 *</a:t>
            </a:r>
            <a:r>
              <a:rPr lang="en-US" altLang="zh-TW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r>
              <a:rPr lang="en-US" altLang="zh-TW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2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SSB Freq = </a:t>
            </a:r>
            <a:r>
              <a:rPr lang="en-US" altLang="zh-TW" sz="12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4*15 </a:t>
            </a:r>
            <a:r>
              <a:rPr lang="en-US" altLang="zh-TW" sz="12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+ 10*12*30 </a:t>
            </a:r>
            <a:r>
              <a:rPr lang="en-US" altLang="zh-TW" sz="120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zh-TW" sz="12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2524950</a:t>
            </a:r>
          </a:p>
          <a:p>
            <a:pPr lvl="0">
              <a:defRPr/>
            </a:pPr>
            <a:r>
              <a:rPr lang="en-US" altLang="zh-TW" sz="1200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Kssb</a:t>
            </a:r>
            <a:r>
              <a:rPr lang="en-US" altLang="zh-TW" sz="12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(2524950- 2516610-10*12*30)%(30*12) = 60</a:t>
            </a:r>
          </a:p>
          <a:p>
            <a:r>
              <a:rPr lang="en-US" altLang="zh-TW" sz="1200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OffsetToPointA</a:t>
            </a:r>
            <a:r>
              <a:rPr lang="en-US" altLang="zh-TW" sz="12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=(2524950- 2516610-10*12*30)-(2524950- 2516610-10*12*30)%(30</a:t>
            </a:r>
            <a:r>
              <a:rPr lang="zh-TW" altLang="en-US" sz="12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2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12)=4680</a:t>
            </a:r>
          </a:p>
          <a:p>
            <a:r>
              <a:rPr lang="en-US" altLang="zh-TW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CS0 low: </a:t>
            </a:r>
            <a:r>
              <a:rPr lang="en-US" altLang="zh-TW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2524950-</a:t>
            </a:r>
            <a:r>
              <a:rPr lang="en-US" altLang="zh-TW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10*12*30-</a:t>
            </a:r>
            <a:r>
              <a:rPr lang="en-US" altLang="zh-TW" sz="12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4*15</a:t>
            </a:r>
            <a:r>
              <a:rPr lang="en-US" altLang="zh-TW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-12</a:t>
            </a:r>
            <a:r>
              <a:rPr lang="zh-TW" altLang="en-US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zh-TW" altLang="en-US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US" altLang="zh-TW" sz="12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 (2565750-273</a:t>
            </a: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/2*12 *</a:t>
            </a:r>
            <a:r>
              <a:rPr lang="en-US" altLang="zh-TW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zh-TW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CS0 high: </a:t>
            </a:r>
            <a:r>
              <a:rPr lang="en-US" altLang="zh-TW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2524950-</a:t>
            </a:r>
            <a:r>
              <a:rPr lang="en-US" altLang="zh-TW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10*12*30-</a:t>
            </a:r>
            <a:r>
              <a:rPr lang="en-US" altLang="zh-TW" sz="12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4*15</a:t>
            </a:r>
            <a:r>
              <a:rPr lang="en-US" altLang="zh-TW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-12</a:t>
            </a:r>
            <a:r>
              <a:rPr lang="zh-TW" altLang="en-US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zh-TW" altLang="en-US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12+48*30*12</a:t>
            </a:r>
            <a:r>
              <a:rPr lang="en-US" altLang="zh-TW" sz="12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 (2565750+273</a:t>
            </a: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/2*12 *</a:t>
            </a:r>
            <a:r>
              <a:rPr lang="en-US" altLang="zh-TW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156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 3492420 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 632828 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3501120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633408&lt;/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&gt;51&lt;/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a typeface="Calibri" panose="020F0502020204030204" pitchFamily="34" charset="0"/>
              </a:rPr>
              <a:t>&gt; 633440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</a:rPr>
              <a:t> 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-10691460" y="5029859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=28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3501600 – 51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3492420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3492420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28*12*15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</a:t>
            </a:r>
            <a:r>
              <a:rPr lang="en-US" altLang="zh-TW" sz="1100" dirty="0">
                <a:solidFill>
                  <a:srgbClr val="FF0000"/>
                </a:solidFill>
                <a:effectLst/>
              </a:rPr>
              <a:t>10*12*30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 =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3501120 = </a:t>
            </a:r>
            <a:r>
              <a:rPr lang="en-US" altLang="zh-TW" sz="1100" dirty="0">
                <a:solidFill>
                  <a:srgbClr val="0000FF"/>
                </a:solidFill>
              </a:rPr>
              <a:t>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1440, N=320</a:t>
            </a:r>
            <a:endParaRPr lang="en-US" altLang="zh-TW" sz="1100" dirty="0">
              <a:solidFill>
                <a:srgbClr val="00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</a:t>
            </a:r>
            <a:r>
              <a:rPr lang="en-US" altLang="zh-TW" sz="10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3309600</a:t>
            </a:r>
            <a:r>
              <a:rPr lang="en-US" altLang="zh-TW" sz="1000" dirty="0">
                <a:solidFill>
                  <a:srgbClr val="0000FF"/>
                </a:solidFill>
              </a:rPr>
              <a:t> = 3309.6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620640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N=215, GSCN=7499+215=7714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9364" y="11842060"/>
            <a:ext cx="8265512" cy="17769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9364" y="7047261"/>
            <a:ext cx="8265512" cy="479479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0878925" y="10880215"/>
            <a:ext cx="1245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absFreqPointA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503280" y="10880216"/>
            <a:ext cx="13062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absArfcnPointA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18167" y="10880954"/>
            <a:ext cx="775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dlEarfcn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86521" y="10880954"/>
            <a:ext cx="1247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nDlCenterFreq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192668" y="12014836"/>
            <a:ext cx="10085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</a:rPr>
              <a:t>absFreqSsb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995978" y="12014836"/>
            <a:ext cx="10694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</a:rPr>
              <a:t>absArfcnSsb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768127" y="13315777"/>
            <a:ext cx="8286749" cy="2483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4591839" y="7850352"/>
            <a:ext cx="775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dlEarfcn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-12098855" y="138486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單箭頭接點 35"/>
          <p:cNvCxnSpPr/>
          <p:nvPr/>
        </p:nvCxnSpPr>
        <p:spPr>
          <a:xfrm>
            <a:off x="-8316444" y="3585769"/>
            <a:ext cx="0" cy="24774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-8515459" y="3833517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-7910679" y="411916"/>
            <a:ext cx="0" cy="3400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-9650144" y="3544882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Offset(RB)</a:t>
            </a:r>
          </a:p>
          <a:p>
            <a:r>
              <a:rPr lang="en-US" altLang="zh-TW" sz="1600" dirty="0">
                <a:solidFill>
                  <a:srgbClr val="FF00FF"/>
                </a:solidFill>
              </a:rPr>
              <a:t>12RB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30</a:t>
            </a:r>
            <a:r>
              <a:rPr lang="zh-TW" altLang="en-US" sz="1600" dirty="0">
                <a:solidFill>
                  <a:srgbClr val="FF00FF"/>
                </a:solidFill>
              </a:rPr>
              <a:t> </a:t>
            </a:r>
            <a:r>
              <a:rPr lang="en-US" altLang="zh-TW" sz="1600" dirty="0" err="1">
                <a:solidFill>
                  <a:srgbClr val="FF00FF"/>
                </a:solidFill>
              </a:rPr>
              <a:t>scs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12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-7997003" y="2062996"/>
            <a:ext cx="1331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CS0 is within the BWP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-6116789" y="2153811"/>
            <a:ext cx="2276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600" dirty="0">
                <a:solidFill>
                  <a:schemeClr val="accent2"/>
                </a:solidFill>
              </a:rPr>
              <a:t>= 3501600</a:t>
            </a:r>
            <a:endParaRPr lang="zh-TW" altLang="en-US" sz="1600" dirty="0"/>
          </a:p>
        </p:txBody>
      </p:sp>
      <p:sp>
        <p:nvSpPr>
          <p:cNvPr id="43" name="矩形 42"/>
          <p:cNvSpPr/>
          <p:nvPr/>
        </p:nvSpPr>
        <p:spPr>
          <a:xfrm>
            <a:off x="-6022008" y="4052286"/>
            <a:ext cx="957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0 *12*15</a:t>
            </a:r>
            <a:endParaRPr lang="zh-TW" altLang="en-US" sz="1600" dirty="0"/>
          </a:p>
        </p:txBody>
      </p:sp>
      <p:sp>
        <p:nvSpPr>
          <p:cNvPr id="44" name="矩形 43"/>
          <p:cNvSpPr/>
          <p:nvPr/>
        </p:nvSpPr>
        <p:spPr>
          <a:xfrm>
            <a:off x="-8923379" y="4540168"/>
            <a:ext cx="2372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600" dirty="0">
                <a:solidFill>
                  <a:srgbClr val="00B0F0"/>
                </a:solidFill>
                <a:ea typeface="Calibri" panose="020F0502020204030204" pitchFamily="34" charset="0"/>
              </a:rPr>
              <a:t> =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3492420</a:t>
            </a:r>
            <a:endParaRPr lang="zh-TW" altLang="en-US" sz="1600" dirty="0"/>
          </a:p>
        </p:txBody>
      </p:sp>
      <p:sp>
        <p:nvSpPr>
          <p:cNvPr id="45" name="矩形 44"/>
          <p:cNvSpPr/>
          <p:nvPr/>
        </p:nvSpPr>
        <p:spPr>
          <a:xfrm>
            <a:off x="-10328018" y="4129657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9933FF"/>
                </a:solidFill>
              </a:rPr>
              <a:t>28*12*15</a:t>
            </a:r>
            <a:endParaRPr lang="zh-TW" altLang="en-US" sz="1600" dirty="0"/>
          </a:p>
        </p:txBody>
      </p:sp>
      <p:sp>
        <p:nvSpPr>
          <p:cNvPr id="46" name="矩形 45"/>
          <p:cNvSpPr/>
          <p:nvPr/>
        </p:nvSpPr>
        <p:spPr>
          <a:xfrm>
            <a:off x="-10094781" y="3175632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4*15</a:t>
            </a:r>
            <a:endParaRPr lang="zh-TW" altLang="en-US" sz="1600" dirty="0"/>
          </a:p>
        </p:txBody>
      </p:sp>
      <p:sp>
        <p:nvSpPr>
          <p:cNvPr id="47" name="矩形 46"/>
          <p:cNvSpPr/>
          <p:nvPr/>
        </p:nvSpPr>
        <p:spPr>
          <a:xfrm>
            <a:off x="-11118239" y="2244094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10*12*30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-8357253" y="1236364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FF"/>
                </a:solidFill>
              </a:rPr>
              <a:t>Number of RB</a:t>
            </a:r>
            <a:endParaRPr lang="en-US" altLang="zh-TW" sz="1600" dirty="0">
              <a:solidFill>
                <a:srgbClr val="FF00FF"/>
              </a:solidFill>
            </a:endParaRPr>
          </a:p>
          <a:p>
            <a:r>
              <a:rPr lang="en-US" altLang="zh-TW" sz="1600" dirty="0">
                <a:solidFill>
                  <a:srgbClr val="FF00FF"/>
                </a:solidFill>
              </a:rPr>
              <a:t>48</a:t>
            </a:r>
            <a:r>
              <a:rPr lang="zh-TW" altLang="en-US" sz="1600" dirty="0">
                <a:solidFill>
                  <a:srgbClr val="FF00FF"/>
                </a:solidFill>
              </a:rPr>
              <a:t> </a:t>
            </a:r>
            <a:r>
              <a:rPr lang="en-US" altLang="zh-TW" sz="1600" dirty="0">
                <a:solidFill>
                  <a:srgbClr val="FF00FF"/>
                </a:solidFill>
              </a:rPr>
              <a:t>RB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30 </a:t>
            </a:r>
            <a:r>
              <a:rPr lang="en-US" altLang="zh-TW" sz="1600" dirty="0" err="1">
                <a:solidFill>
                  <a:srgbClr val="FF00FF"/>
                </a:solidFill>
              </a:rPr>
              <a:t>scs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12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-12876134" y="1613307"/>
            <a:ext cx="2138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600" dirty="0">
                <a:solidFill>
                  <a:srgbClr val="0000FF"/>
                </a:solidFill>
                <a:ea typeface="Calibri" panose="020F0502020204030204" pitchFamily="34" charset="0"/>
              </a:rPr>
              <a:t> =</a:t>
            </a:r>
            <a:r>
              <a:rPr lang="zh-TW" altLang="en-US" sz="16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arial" panose="020B0604020202020204" pitchFamily="34" charset="0"/>
              </a:rPr>
              <a:t>3501120</a:t>
            </a:r>
            <a:endParaRPr lang="zh-TW" altLang="en-US" sz="1600" dirty="0"/>
          </a:p>
        </p:txBody>
      </p:sp>
      <p:sp>
        <p:nvSpPr>
          <p:cNvPr id="51" name="矩形 50"/>
          <p:cNvSpPr/>
          <p:nvPr/>
        </p:nvSpPr>
        <p:spPr>
          <a:xfrm>
            <a:off x="-7818263" y="3514186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3493140</a:t>
            </a:r>
            <a:endParaRPr lang="zh-TW" altLang="en-US" sz="1600" dirty="0"/>
          </a:p>
        </p:txBody>
      </p:sp>
      <p:sp>
        <p:nvSpPr>
          <p:cNvPr id="52" name="矩形 51"/>
          <p:cNvSpPr/>
          <p:nvPr/>
        </p:nvSpPr>
        <p:spPr>
          <a:xfrm>
            <a:off x="-7839473" y="153509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3510420</a:t>
            </a:r>
            <a:endParaRPr lang="zh-TW" altLang="en-US" sz="1600" dirty="0"/>
          </a:p>
        </p:txBody>
      </p:sp>
      <p:sp>
        <p:nvSpPr>
          <p:cNvPr id="53" name="矩形 52"/>
          <p:cNvSpPr/>
          <p:nvPr/>
        </p:nvSpPr>
        <p:spPr>
          <a:xfrm>
            <a:off x="-6090052" y="-170838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3510780</a:t>
            </a:r>
            <a:endParaRPr lang="zh-TW" altLang="en-US" sz="1600" dirty="0"/>
          </a:p>
        </p:txBody>
      </p:sp>
      <p:sp>
        <p:nvSpPr>
          <p:cNvPr id="54" name="矩形 53"/>
          <p:cNvSpPr/>
          <p:nvPr/>
        </p:nvSpPr>
        <p:spPr>
          <a:xfrm>
            <a:off x="-5982932" y="3712958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3492420</a:t>
            </a:r>
            <a:endParaRPr lang="zh-TW" altLang="en-US" sz="1600" dirty="0"/>
          </a:p>
        </p:txBody>
      </p:sp>
      <p:sp>
        <p:nvSpPr>
          <p:cNvPr id="55" name="矩形 54"/>
          <p:cNvSpPr/>
          <p:nvPr/>
        </p:nvSpPr>
        <p:spPr>
          <a:xfrm>
            <a:off x="-5136684" y="1225240"/>
            <a:ext cx="1244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51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56" name="矩形 55"/>
          <p:cNvSpPr/>
          <p:nvPr/>
        </p:nvSpPr>
        <p:spPr>
          <a:xfrm>
            <a:off x="-5086251" y="2606208"/>
            <a:ext cx="1244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51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57" name="矩形 56"/>
          <p:cNvSpPr/>
          <p:nvPr/>
        </p:nvSpPr>
        <p:spPr>
          <a:xfrm>
            <a:off x="-11862966" y="3547152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3497460</a:t>
            </a:r>
            <a:endParaRPr lang="zh-TW" altLang="en-US" sz="1600" dirty="0"/>
          </a:p>
        </p:txBody>
      </p:sp>
      <p:cxnSp>
        <p:nvCxnSpPr>
          <p:cNvPr id="58" name="直線接點 57"/>
          <p:cNvCxnSpPr/>
          <p:nvPr/>
        </p:nvCxnSpPr>
        <p:spPr>
          <a:xfrm>
            <a:off x="-9658350" y="3598786"/>
            <a:ext cx="13910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圖片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867832" y="5559865"/>
            <a:ext cx="5543732" cy="284970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764021" y="6619748"/>
            <a:ext cx="6217941" cy="4996450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-12844325" y="2782013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3497520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80946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 3457500 &lt;/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 630500 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3466560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631104&lt;/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&gt;245&lt;/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&gt;90MHZ&lt;/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a typeface="Calibri" panose="020F0502020204030204" pitchFamily="34" charset="0"/>
              </a:rPr>
              <a:t>&gt; 633440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</a:rPr>
              <a:t> 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=30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3501600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245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3457500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3457500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30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3466560</a:t>
            </a:r>
            <a:endParaRPr lang="en-US" altLang="zh-TW" sz="1100" dirty="0">
              <a:solidFill>
                <a:srgbClr val="00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</a:t>
            </a:r>
            <a:r>
              <a:rPr lang="en-US" altLang="zh-TW" sz="10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3309600</a:t>
            </a:r>
            <a:r>
              <a:rPr lang="en-US" altLang="zh-TW" sz="1000" dirty="0">
                <a:solidFill>
                  <a:srgbClr val="0000FF"/>
                </a:solidFill>
              </a:rPr>
              <a:t> = 3309.6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620640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N=215, GSCN=7499+215=7714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50006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70102" y="2757840"/>
            <a:ext cx="52358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 &lt;dlFreqInfo&gt;</a:t>
            </a:r>
          </a:p>
          <a:p>
            <a:r>
              <a:rPr lang="zh-TW" altLang="en-US" sz="1400" dirty="0"/>
              <a:t>                      &lt;absoluteFreqPointA&gt;</a:t>
            </a:r>
            <a:r>
              <a:rPr lang="en-US" altLang="zh-TW" sz="1400" dirty="0"/>
              <a:t>3550860</a:t>
            </a:r>
            <a:r>
              <a:rPr lang="zh-TW" altLang="en-US" sz="1400" dirty="0"/>
              <a:t>&lt;/absoluteFreqPointA&gt;</a:t>
            </a:r>
          </a:p>
          <a:p>
            <a:r>
              <a:rPr lang="zh-TW" altLang="en-US" sz="1400" dirty="0"/>
              <a:t>                      &lt;absoluteArfcnPointA&gt;</a:t>
            </a:r>
            <a:r>
              <a:rPr lang="en-US" altLang="zh-TW" sz="1400" dirty="0"/>
              <a:t>636724</a:t>
            </a:r>
            <a:r>
              <a:rPr lang="zh-TW" altLang="en-US" sz="1400" dirty="0"/>
              <a:t>&lt;/absoluteArfcnPointA&gt;</a:t>
            </a:r>
          </a:p>
          <a:p>
            <a:r>
              <a:rPr lang="zh-TW" altLang="en-US" sz="1400" dirty="0"/>
              <a:t>                      &lt;absoluteFreqSsb&gt;</a:t>
            </a:r>
            <a:r>
              <a:rPr lang="en-US" altLang="zh-TW" sz="1400" dirty="0"/>
              <a:t>3560160</a:t>
            </a:r>
            <a:r>
              <a:rPr lang="zh-TW" altLang="en-US" sz="1400" dirty="0"/>
              <a:t>&lt;/absoluteFreqSsb&gt;</a:t>
            </a:r>
          </a:p>
          <a:p>
            <a:r>
              <a:rPr lang="zh-TW" altLang="en-US" sz="1400" dirty="0"/>
              <a:t>                      &lt;absoluteArfcnSsb&gt;</a:t>
            </a:r>
            <a:r>
              <a:rPr lang="en-US" altLang="zh-TW" sz="1400" dirty="0"/>
              <a:t>637344</a:t>
            </a:r>
            <a:r>
              <a:rPr lang="zh-TW" altLang="en-US" sz="1400" dirty="0"/>
              <a:t>&lt;/absoluteArfcnSsb&gt;</a:t>
            </a:r>
          </a:p>
          <a:p>
            <a:r>
              <a:rPr lang="zh-TW" altLang="en-US" sz="1400" dirty="0"/>
              <a:t>                      &lt;nrFreqBand&gt;</a:t>
            </a:r>
            <a:r>
              <a:rPr lang="en-US" altLang="zh-TW" sz="1400" dirty="0"/>
              <a:t>48</a:t>
            </a:r>
            <a:r>
              <a:rPr lang="zh-TW" altLang="en-US" sz="1400" dirty="0"/>
              <a:t>&lt;/nrFreqBand&gt;</a:t>
            </a:r>
          </a:p>
          <a:p>
            <a:r>
              <a:rPr lang="zh-TW" altLang="en-US" sz="1400" dirty="0"/>
              <a:t>                      &lt;subCarrierCfg&gt;</a:t>
            </a:r>
          </a:p>
          <a:p>
            <a:r>
              <a:rPr lang="zh-TW" altLang="en-US" sz="1400" dirty="0"/>
              <a:t>                        &lt;offsetToCarrier&gt;0&lt;/offsetToCarrier&gt;</a:t>
            </a:r>
          </a:p>
          <a:p>
            <a:r>
              <a:rPr lang="zh-TW" altLang="en-US" sz="1400" dirty="0"/>
              <a:t>                        &lt;subCarrierSpacing&gt;scs_KHz30&lt;/subCarrierSpacing&gt;</a:t>
            </a:r>
          </a:p>
          <a:p>
            <a:r>
              <a:rPr lang="zh-TW" altLang="en-US" sz="1400" dirty="0"/>
              <a:t>                        &lt;carrierBw&gt;</a:t>
            </a:r>
            <a:r>
              <a:rPr lang="en-US" altLang="zh-TW" sz="1400" dirty="0"/>
              <a:t>273</a:t>
            </a:r>
            <a:r>
              <a:rPr lang="zh-TW" altLang="en-US" sz="1400" dirty="0"/>
              <a:t>&lt;/carrierBw&gt;</a:t>
            </a:r>
          </a:p>
          <a:p>
            <a:r>
              <a:rPr lang="zh-TW" altLang="en-US" sz="1400" dirty="0"/>
              <a:t>                      &lt;/subCarrierCfg&gt;</a:t>
            </a:r>
          </a:p>
          <a:p>
            <a:r>
              <a:rPr lang="zh-TW" altLang="en-US" sz="1400" dirty="0"/>
              <a:t>                      &lt;bSChannelBwDL&gt;CHAN_BW_40MHZ&lt;/bSChannelBwDL&gt;</a:t>
            </a:r>
          </a:p>
          <a:p>
            <a:r>
              <a:rPr lang="zh-TW" altLang="en-US" sz="1400" dirty="0"/>
              <a:t>                      &lt;dlEarfcn&gt;</a:t>
            </a:r>
            <a:r>
              <a:rPr lang="en-US" altLang="zh-TW" sz="1400" dirty="0"/>
              <a:t>640000</a:t>
            </a:r>
            <a:r>
              <a:rPr lang="zh-TW" altLang="en-US" sz="1400" dirty="0"/>
              <a:t>&lt;/dlEarfcn&gt;</a:t>
            </a:r>
          </a:p>
          <a:p>
            <a:r>
              <a:rPr lang="zh-TW" altLang="en-US" sz="1400" dirty="0"/>
              <a:t>                    &lt;/dlFreqInfo&gt;</a:t>
            </a:r>
          </a:p>
          <a:p>
            <a:r>
              <a:rPr lang="zh-TW" altLang="en-US" sz="1400" dirty="0"/>
              <a:t>               &lt;nDlCenterFreq&gt;</a:t>
            </a:r>
            <a:r>
              <a:rPr lang="en-US" altLang="zh-TW" sz="1400" dirty="0"/>
              <a:t>3600000</a:t>
            </a:r>
            <a:r>
              <a:rPr lang="zh-TW" altLang="en-US" sz="1400" dirty="0"/>
              <a:t>&lt;/nDlCenterFreq&gt;</a:t>
            </a:r>
          </a:p>
          <a:p>
            <a:r>
              <a:rPr lang="zh-TW" altLang="en-US" sz="1400" dirty="0"/>
              <a:t>                    &lt;nUlCenterFreq&gt;4819800&lt;/nUlCenterFreq&gt;</a:t>
            </a:r>
          </a:p>
          <a:p>
            <a:r>
              <a:rPr lang="zh-TW" altLang="en-US" sz="1400" dirty="0"/>
              <a:t>                    &lt;nDlBandwidth&gt;40&lt;/nDlBandwidth&gt;</a:t>
            </a:r>
          </a:p>
          <a:p>
            <a:r>
              <a:rPr lang="zh-TW" altLang="en-US" sz="1400" dirty="0"/>
              <a:t>                    &lt;nUlBandwidth&gt;40&lt;/nUlBandwidth&gt;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229246" y="326379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=30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4819800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245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3457500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3457500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30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3466560</a:t>
            </a:r>
            <a:endParaRPr lang="en-US" altLang="zh-TW" sz="1100" dirty="0">
              <a:solidFill>
                <a:srgbClr val="0000FF"/>
              </a:solidFill>
              <a:effectLst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0" y="2117764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單箭頭接點 5"/>
          <p:cNvCxnSpPr/>
          <p:nvPr/>
        </p:nvCxnSpPr>
        <p:spPr>
          <a:xfrm>
            <a:off x="3782411" y="5565047"/>
            <a:ext cx="0" cy="226148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3630050" y="5794244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188176" y="2391194"/>
            <a:ext cx="0" cy="340000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180872" y="5500661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Offset(RB)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12RB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69649" y="3939068"/>
            <a:ext cx="12934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CS0 is within the BWP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79569" y="4058990"/>
            <a:ext cx="2276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600" dirty="0">
                <a:solidFill>
                  <a:schemeClr val="accent2"/>
                </a:solidFill>
              </a:rPr>
              <a:t>= </a:t>
            </a:r>
            <a:r>
              <a:rPr lang="en-US" altLang="zh-TW" sz="1600" dirty="0"/>
              <a:t>3600000</a:t>
            </a:r>
            <a:endParaRPr lang="zh-TW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6076847" y="6031564"/>
            <a:ext cx="957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0 *12*15</a:t>
            </a:r>
            <a:endParaRPr lang="zh-TW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3175476" y="6519446"/>
            <a:ext cx="2372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600" dirty="0">
                <a:solidFill>
                  <a:srgbClr val="00B0F0"/>
                </a:solidFill>
                <a:ea typeface="Calibri" panose="020F0502020204030204" pitchFamily="34" charset="0"/>
              </a:rPr>
              <a:t> =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3550860</a:t>
            </a:r>
            <a:endParaRPr lang="zh-TW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1770837" y="6108935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9933FF"/>
                </a:solidFill>
              </a:rPr>
              <a:t>30*12*15</a:t>
            </a:r>
            <a:endParaRPr lang="zh-TW" altLang="en-US" sz="1600" dirty="0"/>
          </a:p>
        </p:txBody>
      </p:sp>
      <p:sp>
        <p:nvSpPr>
          <p:cNvPr id="15" name="矩形 14"/>
          <p:cNvSpPr/>
          <p:nvPr/>
        </p:nvSpPr>
        <p:spPr>
          <a:xfrm>
            <a:off x="2004074" y="5154910"/>
            <a:ext cx="7040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20*15</a:t>
            </a:r>
            <a:endParaRPr lang="zh-TW" altLang="en-US" sz="1600" dirty="0"/>
          </a:p>
        </p:txBody>
      </p:sp>
      <p:sp>
        <p:nvSpPr>
          <p:cNvPr id="16" name="矩形 15"/>
          <p:cNvSpPr/>
          <p:nvPr/>
        </p:nvSpPr>
        <p:spPr>
          <a:xfrm>
            <a:off x="980616" y="4223372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10*12*30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741602" y="3215642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Number of RB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48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>
                <a:solidFill>
                  <a:srgbClr val="00B050"/>
                </a:solidFill>
              </a:rPr>
              <a:t>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63943" y="5395770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3551940</a:t>
            </a:r>
            <a:endParaRPr lang="zh-TW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4259382" y="2132787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3569220</a:t>
            </a:r>
            <a:endParaRPr lang="zh-TW" altLang="en-US" sz="1600" dirty="0"/>
          </a:p>
        </p:txBody>
      </p:sp>
      <p:sp>
        <p:nvSpPr>
          <p:cNvPr id="20" name="矩形 19"/>
          <p:cNvSpPr/>
          <p:nvPr/>
        </p:nvSpPr>
        <p:spPr>
          <a:xfrm>
            <a:off x="6008803" y="1808440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3550740</a:t>
            </a:r>
            <a:endParaRPr lang="zh-TW" altLang="en-US" sz="1600" dirty="0"/>
          </a:p>
        </p:txBody>
      </p:sp>
      <p:sp>
        <p:nvSpPr>
          <p:cNvPr id="21" name="矩形 20"/>
          <p:cNvSpPr/>
          <p:nvPr/>
        </p:nvSpPr>
        <p:spPr>
          <a:xfrm>
            <a:off x="6115923" y="5692236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3550860</a:t>
            </a:r>
            <a:endParaRPr lang="zh-TW" altLang="en-US" sz="1600" dirty="0"/>
          </a:p>
        </p:txBody>
      </p:sp>
      <p:sp>
        <p:nvSpPr>
          <p:cNvPr id="22" name="矩形 21"/>
          <p:cNvSpPr/>
          <p:nvPr/>
        </p:nvSpPr>
        <p:spPr>
          <a:xfrm>
            <a:off x="6354653" y="3086738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</a:t>
            </a:r>
            <a:r>
              <a:rPr lang="en-US" altLang="zh-TW" sz="1600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23" name="矩形 22"/>
          <p:cNvSpPr/>
          <p:nvPr/>
        </p:nvSpPr>
        <p:spPr>
          <a:xfrm>
            <a:off x="6332489" y="4573722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</a:t>
            </a:r>
            <a:r>
              <a:rPr lang="en-US" altLang="zh-TW" sz="1600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24" name="矩形 23"/>
          <p:cNvSpPr/>
          <p:nvPr/>
        </p:nvSpPr>
        <p:spPr>
          <a:xfrm>
            <a:off x="235889" y="5526430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3556260</a:t>
            </a:r>
            <a:endParaRPr lang="zh-TW" altLang="en-US" sz="1600" dirty="0"/>
          </a:p>
        </p:txBody>
      </p:sp>
      <p:cxnSp>
        <p:nvCxnSpPr>
          <p:cNvPr id="25" name="直線接點 24"/>
          <p:cNvCxnSpPr/>
          <p:nvPr/>
        </p:nvCxnSpPr>
        <p:spPr>
          <a:xfrm>
            <a:off x="2440505" y="5578064"/>
            <a:ext cx="13910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3992" y="3519527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</a:rPr>
              <a:t>3560160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29881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953994" y="-2120848"/>
            <a:ext cx="166615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‘band’ : 48</a:t>
            </a:r>
            <a:r>
              <a:rPr lang="zh-TW" altLang="en-US" dirty="0"/>
              <a:t>  </a:t>
            </a:r>
            <a:r>
              <a:rPr lang="en-US" altLang="zh-TW" dirty="0"/>
              <a:t>coreset0:0, 24RB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3570000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0000"/>
                </a:solidFill>
              </a:rPr>
              <a:t>3580000</a:t>
            </a:r>
            <a:r>
              <a:rPr lang="en-US" altLang="zh-TW" dirty="0"/>
              <a:t>, </a:t>
            </a:r>
            <a:r>
              <a:rPr lang="zh-TW" altLang="en-US" u="sng" dirty="0">
                <a:solidFill>
                  <a:srgbClr val="00B050"/>
                </a:solidFill>
              </a:rPr>
              <a:t>637000</a:t>
            </a:r>
            <a:r>
              <a:rPr lang="en-US" altLang="zh-TW" u="sng" dirty="0">
                <a:solidFill>
                  <a:srgbClr val="00B050"/>
                </a:solidFill>
              </a:rPr>
              <a:t>~ 637008(3555000</a:t>
            </a:r>
            <a:r>
              <a:rPr lang="zh-TW" altLang="en-US" u="sng" dirty="0">
                <a:solidFill>
                  <a:srgbClr val="00B050"/>
                </a:solidFill>
              </a:rPr>
              <a:t>)</a:t>
            </a:r>
            <a:r>
              <a:rPr lang="en-US" altLang="zh-TW" u="sng" dirty="0">
                <a:solidFill>
                  <a:srgbClr val="00B050"/>
                </a:solidFill>
              </a:rPr>
              <a:t>-&gt;</a:t>
            </a:r>
            <a:r>
              <a:rPr lang="zh-TW" altLang="en-US" u="sng" dirty="0">
                <a:solidFill>
                  <a:srgbClr val="00B050"/>
                </a:solidFill>
              </a:rPr>
              <a:t> 646334</a:t>
            </a:r>
            <a:r>
              <a:rPr lang="en-US" altLang="zh-TW" u="sng" dirty="0">
                <a:solidFill>
                  <a:srgbClr val="00B050"/>
                </a:solidFill>
              </a:rPr>
              <a:t>-2y(3695010)</a:t>
            </a:r>
            <a:r>
              <a:rPr lang="zh-TW" altLang="en-US" u="sng" dirty="0">
                <a:solidFill>
                  <a:srgbClr val="00B050"/>
                </a:solidFill>
              </a:rPr>
              <a:t> =9334</a:t>
            </a:r>
            <a:endParaRPr lang="en-US" altLang="zh-TW" u="sng" dirty="0">
              <a:solidFill>
                <a:srgbClr val="00B050"/>
              </a:solidFill>
            </a:endParaRPr>
          </a:p>
          <a:p>
            <a:r>
              <a:rPr lang="en-US" altLang="zh-TW" dirty="0" err="1"/>
              <a:t>Freq</a:t>
            </a:r>
            <a:r>
              <a:rPr lang="en-US" altLang="zh-TW" dirty="0"/>
              <a:t>: '</a:t>
            </a:r>
            <a:r>
              <a:rPr lang="en-US" altLang="zh-TW" dirty="0" err="1"/>
              <a:t>lowest_freq</a:t>
            </a:r>
            <a:r>
              <a:rPr lang="en-US" altLang="zh-TW" dirty="0"/>
              <a:t>' : </a:t>
            </a:r>
            <a:r>
              <a:rPr lang="en-US" altLang="zh-TW" dirty="0">
                <a:solidFill>
                  <a:srgbClr val="FF0000"/>
                </a:solidFill>
              </a:rPr>
              <a:t>3550000</a:t>
            </a:r>
            <a:r>
              <a:rPr lang="en-US" altLang="zh-TW" dirty="0"/>
              <a:t> (</a:t>
            </a:r>
            <a:r>
              <a:rPr lang="en-US" altLang="zh-TW" dirty="0" err="1"/>
              <a:t>arfcn</a:t>
            </a:r>
            <a:r>
              <a:rPr lang="en-US" altLang="zh-TW" dirty="0"/>
              <a:t>= 636667), '</a:t>
            </a:r>
            <a:r>
              <a:rPr lang="en-US" altLang="zh-TW" dirty="0" err="1"/>
              <a:t>highest_freq</a:t>
            </a:r>
            <a:r>
              <a:rPr lang="en-US" altLang="zh-TW" dirty="0"/>
              <a:t>' : </a:t>
            </a:r>
            <a:r>
              <a:rPr lang="en-US" altLang="zh-TW" dirty="0">
                <a:solidFill>
                  <a:srgbClr val="FF0000"/>
                </a:solidFill>
              </a:rPr>
              <a:t>3700000</a:t>
            </a:r>
            <a:r>
              <a:rPr lang="en-US" altLang="zh-TW" dirty="0"/>
              <a:t> (</a:t>
            </a:r>
            <a:r>
              <a:rPr lang="en-US" altLang="zh-TW" dirty="0" err="1"/>
              <a:t>arfcn</a:t>
            </a:r>
            <a:r>
              <a:rPr lang="en-US" altLang="zh-TW" dirty="0"/>
              <a:t>= 646667),</a:t>
            </a:r>
          </a:p>
          <a:p>
            <a:r>
              <a:rPr lang="en-US" altLang="zh-TW" dirty="0" err="1"/>
              <a:t>Arfcn</a:t>
            </a:r>
            <a:r>
              <a:rPr lang="en-US" altLang="zh-TW" dirty="0"/>
              <a:t>: '</a:t>
            </a:r>
            <a:r>
              <a:rPr lang="en-US" altLang="zh-TW" dirty="0" err="1"/>
              <a:t>lowerset_n_ref</a:t>
            </a:r>
            <a:r>
              <a:rPr lang="en-US" altLang="zh-TW" dirty="0"/>
              <a:t>' : 636668 (</a:t>
            </a:r>
            <a:r>
              <a:rPr lang="en-US" altLang="zh-TW" dirty="0" err="1"/>
              <a:t>freq</a:t>
            </a:r>
            <a:r>
              <a:rPr lang="en-US" altLang="zh-TW" dirty="0"/>
              <a:t>= </a:t>
            </a:r>
            <a:r>
              <a:rPr lang="en-US" altLang="zh-TW" dirty="0">
                <a:solidFill>
                  <a:srgbClr val="FF0000"/>
                </a:solidFill>
              </a:rPr>
              <a:t>3550020</a:t>
            </a:r>
            <a:r>
              <a:rPr lang="en-US" altLang="zh-TW" dirty="0"/>
              <a:t>), '</a:t>
            </a:r>
            <a:r>
              <a:rPr lang="en-US" altLang="zh-TW" dirty="0" err="1"/>
              <a:t>highest_n_ref</a:t>
            </a:r>
            <a:r>
              <a:rPr lang="en-US" altLang="zh-TW" dirty="0"/>
              <a:t>' : 646666 (</a:t>
            </a:r>
            <a:r>
              <a:rPr lang="en-US" altLang="zh-TW" dirty="0" err="1"/>
              <a:t>freq</a:t>
            </a:r>
            <a:r>
              <a:rPr lang="en-US" altLang="zh-TW" dirty="0"/>
              <a:t>= </a:t>
            </a:r>
            <a:r>
              <a:rPr lang="en-US" altLang="zh-TW" dirty="0">
                <a:solidFill>
                  <a:srgbClr val="FF0000"/>
                </a:solidFill>
              </a:rPr>
              <a:t>3699990</a:t>
            </a:r>
            <a:r>
              <a:rPr lang="en-US" altLang="zh-TW" dirty="0"/>
              <a:t>), '</a:t>
            </a:r>
            <a:r>
              <a:rPr lang="en-US" altLang="zh-TW" dirty="0" err="1"/>
              <a:t>n_ref_step</a:t>
            </a:r>
            <a:r>
              <a:rPr lang="en-US" altLang="zh-TW" dirty="0"/>
              <a:t>' : 2</a:t>
            </a:r>
          </a:p>
          <a:p>
            <a:r>
              <a:rPr lang="en-US" altLang="zh-TW" dirty="0" err="1"/>
              <a:t>Gscn</a:t>
            </a:r>
            <a:r>
              <a:rPr lang="en-US" altLang="zh-TW" dirty="0"/>
              <a:t>: ‘</a:t>
            </a:r>
            <a:r>
              <a:rPr lang="en-US" altLang="zh-TW" dirty="0" err="1"/>
              <a:t>lowerest_gscn</a:t>
            </a:r>
            <a:r>
              <a:rPr lang="en-US" altLang="zh-TW" dirty="0"/>
              <a:t>’ : 7884 (</a:t>
            </a:r>
            <a:r>
              <a:rPr lang="en-US" altLang="zh-TW" dirty="0" err="1"/>
              <a:t>freq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3554400</a:t>
            </a:r>
            <a:r>
              <a:rPr lang="zh-TW" altLang="en-US" dirty="0"/>
              <a:t> </a:t>
            </a:r>
            <a:r>
              <a:rPr lang="en-US" altLang="zh-TW" dirty="0"/>
              <a:t>-&gt;3555840</a:t>
            </a:r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 </a:t>
            </a:r>
            <a:r>
              <a:rPr lang="en-US" altLang="zh-TW" dirty="0"/>
              <a:t>3557280 , </a:t>
            </a:r>
            <a:r>
              <a:rPr lang="en-US" altLang="zh-TW" dirty="0" err="1"/>
              <a:t>arfcn</a:t>
            </a:r>
            <a:r>
              <a:rPr lang="en-US" altLang="zh-TW" dirty="0"/>
              <a:t> 636960 -&gt; 637056</a:t>
            </a:r>
            <a:r>
              <a:rPr lang="zh-TW" altLang="en-US" dirty="0"/>
              <a:t> </a:t>
            </a:r>
            <a:r>
              <a:rPr lang="en-US" altLang="zh-TW" dirty="0"/>
              <a:t>-&gt;637152), ‘</a:t>
            </a:r>
            <a:r>
              <a:rPr lang="en-US" altLang="zh-TW" dirty="0" err="1"/>
              <a:t>highest_gscn</a:t>
            </a:r>
            <a:r>
              <a:rPr lang="en-US" altLang="zh-TW" dirty="0"/>
              <a:t>’ : 7982 (</a:t>
            </a:r>
            <a:r>
              <a:rPr lang="en-US" altLang="zh-TW" dirty="0" err="1"/>
              <a:t>freq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3695520</a:t>
            </a:r>
            <a:r>
              <a:rPr lang="en-US" altLang="zh-TW" dirty="0"/>
              <a:t> ,arfcn 646368), '</a:t>
            </a:r>
            <a:r>
              <a:rPr lang="en-US" altLang="zh-TW" dirty="0" err="1"/>
              <a:t>gscn_step</a:t>
            </a:r>
            <a:r>
              <a:rPr lang="en-US" altLang="zh-TW" dirty="0"/>
              <a:t>' : 1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9847" y="2310498"/>
            <a:ext cx="8526065" cy="719237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485" y="2573449"/>
            <a:ext cx="8535591" cy="721143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85354" y="-75353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1440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519243" y="-73585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1440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873515" y="-75353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96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037514" y="-75353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96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79180" y="1866514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3550000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14136" y="648823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3700000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366154" y="1773093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3550020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366153" y="741474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3699990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645116" y="1663667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3554400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3645112" y="862427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3695520</a:t>
            </a:r>
            <a:endParaRPr lang="zh-TW" altLang="en-US" dirty="0"/>
          </a:p>
        </p:txBody>
      </p:sp>
      <p:cxnSp>
        <p:nvCxnSpPr>
          <p:cNvPr id="23" name="直線接點 22"/>
          <p:cNvCxnSpPr/>
          <p:nvPr/>
        </p:nvCxnSpPr>
        <p:spPr>
          <a:xfrm>
            <a:off x="-194777" y="2170384"/>
            <a:ext cx="84624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2017937" y="741474"/>
            <a:ext cx="0" cy="140235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369954" y="926140"/>
            <a:ext cx="0" cy="112427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21" idx="3"/>
            <a:endCxn id="20" idx="3"/>
          </p:cNvCxnSpPr>
          <p:nvPr/>
        </p:nvCxnSpPr>
        <p:spPr>
          <a:xfrm>
            <a:off x="4648913" y="1047093"/>
            <a:ext cx="4" cy="80124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501268" y="1266191"/>
            <a:ext cx="569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freq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513142" y="1266563"/>
            <a:ext cx="941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n_ref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3846444" y="1231759"/>
            <a:ext cx="89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Gscn</a:t>
            </a:r>
            <a:r>
              <a:rPr lang="en-US" altLang="zh-TW" dirty="0"/>
              <a:t>(1)</a:t>
            </a:r>
            <a:endParaRPr lang="zh-TW" altLang="en-US" dirty="0"/>
          </a:p>
        </p:txBody>
      </p:sp>
      <p:cxnSp>
        <p:nvCxnSpPr>
          <p:cNvPr id="41" name="直線單箭頭接點 40"/>
          <p:cNvCxnSpPr/>
          <p:nvPr/>
        </p:nvCxnSpPr>
        <p:spPr>
          <a:xfrm>
            <a:off x="5981745" y="1179034"/>
            <a:ext cx="0" cy="52167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5006667" y="1511023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3570</a:t>
            </a:r>
            <a:r>
              <a:rPr lang="en-US" altLang="zh-TW" dirty="0">
                <a:solidFill>
                  <a:srgbClr val="FF0000"/>
                </a:solidFill>
              </a:rPr>
              <a:t>000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4984123" y="1055757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3580</a:t>
            </a:r>
            <a:r>
              <a:rPr lang="en-US" altLang="zh-TW" dirty="0">
                <a:solidFill>
                  <a:srgbClr val="FF0000"/>
                </a:solidFill>
              </a:rPr>
              <a:t>000</a:t>
            </a:r>
            <a:endParaRPr lang="zh-TW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5376272" y="1268382"/>
            <a:ext cx="51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BW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240069" y="1224938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n48</a:t>
            </a:r>
            <a:endParaRPr lang="zh-TW" altLang="en-US" dirty="0"/>
          </a:p>
        </p:txBody>
      </p:sp>
      <p:cxnSp>
        <p:nvCxnSpPr>
          <p:cNvPr id="50" name="直線單箭頭接點 49"/>
          <p:cNvCxnSpPr/>
          <p:nvPr/>
        </p:nvCxnSpPr>
        <p:spPr>
          <a:xfrm>
            <a:off x="7217179" y="1018155"/>
            <a:ext cx="0" cy="8483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6213378" y="1539361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3555000</a:t>
            </a:r>
            <a:endParaRPr lang="zh-TW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6232813" y="994368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3695010</a:t>
            </a:r>
            <a:endParaRPr lang="zh-TW" altLang="en-US" dirty="0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-10271882" y="4182538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直線單箭頭接點 56"/>
          <p:cNvCxnSpPr/>
          <p:nvPr/>
        </p:nvCxnSpPr>
        <p:spPr>
          <a:xfrm>
            <a:off x="-6489471" y="7629821"/>
            <a:ext cx="0" cy="226148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-6641832" y="7859018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-6083706" y="4455968"/>
            <a:ext cx="0" cy="340000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8091010" y="7565435"/>
            <a:ext cx="1428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Offset(RB)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0RB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6202233" y="6003842"/>
            <a:ext cx="12934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CS0 is within the BWP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4892313" y="6123764"/>
            <a:ext cx="2276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600" dirty="0">
                <a:solidFill>
                  <a:schemeClr val="accent2"/>
                </a:solidFill>
              </a:rPr>
              <a:t>= </a:t>
            </a:r>
            <a:r>
              <a:rPr lang="en-US" altLang="zh-TW" sz="1600" dirty="0"/>
              <a:t>3555000</a:t>
            </a:r>
            <a:endParaRPr lang="zh-TW" altLang="en-US" sz="1600" dirty="0"/>
          </a:p>
        </p:txBody>
      </p:sp>
      <p:sp>
        <p:nvSpPr>
          <p:cNvPr id="63" name="矩形 62"/>
          <p:cNvSpPr/>
          <p:nvPr/>
        </p:nvSpPr>
        <p:spPr>
          <a:xfrm>
            <a:off x="-4195035" y="8096338"/>
            <a:ext cx="957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0 *12*15</a:t>
            </a:r>
            <a:endParaRPr lang="zh-TW" altLang="en-US" sz="1600" dirty="0"/>
          </a:p>
        </p:txBody>
      </p:sp>
      <p:sp>
        <p:nvSpPr>
          <p:cNvPr id="64" name="矩形 63"/>
          <p:cNvSpPr/>
          <p:nvPr/>
        </p:nvSpPr>
        <p:spPr>
          <a:xfrm>
            <a:off x="-7096406" y="8584220"/>
            <a:ext cx="2372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600" dirty="0">
                <a:solidFill>
                  <a:srgbClr val="00B0F0"/>
                </a:solidFill>
                <a:ea typeface="Calibri" panose="020F0502020204030204" pitchFamily="34" charset="0"/>
              </a:rPr>
              <a:t> =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3550680</a:t>
            </a:r>
            <a:endParaRPr lang="zh-TW" altLang="en-US" sz="1600" dirty="0"/>
          </a:p>
        </p:txBody>
      </p:sp>
      <p:sp>
        <p:nvSpPr>
          <p:cNvPr id="65" name="矩形 64"/>
          <p:cNvSpPr/>
          <p:nvPr/>
        </p:nvSpPr>
        <p:spPr>
          <a:xfrm>
            <a:off x="-8501045" y="8173709"/>
            <a:ext cx="9108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9933FF"/>
                </a:solidFill>
              </a:rPr>
              <a:t>0*12*15</a:t>
            </a:r>
            <a:endParaRPr lang="zh-TW" altLang="en-US" sz="1600" dirty="0"/>
          </a:p>
        </p:txBody>
      </p:sp>
      <p:sp>
        <p:nvSpPr>
          <p:cNvPr id="66" name="矩形 65"/>
          <p:cNvSpPr/>
          <p:nvPr/>
        </p:nvSpPr>
        <p:spPr>
          <a:xfrm>
            <a:off x="-8267808" y="7219684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8*15</a:t>
            </a:r>
            <a:endParaRPr lang="zh-TW" altLang="en-US" sz="1600" dirty="0"/>
          </a:p>
        </p:txBody>
      </p:sp>
      <p:sp>
        <p:nvSpPr>
          <p:cNvPr id="67" name="矩形 66"/>
          <p:cNvSpPr/>
          <p:nvPr/>
        </p:nvSpPr>
        <p:spPr>
          <a:xfrm>
            <a:off x="-9291266" y="6288146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10*12*30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-6530280" y="5280416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Number of RB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24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>
                <a:solidFill>
                  <a:srgbClr val="00B050"/>
                </a:solidFill>
              </a:rPr>
              <a:t>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-6007939" y="7460544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3550680</a:t>
            </a:r>
          </a:p>
        </p:txBody>
      </p:sp>
      <p:sp>
        <p:nvSpPr>
          <p:cNvPr id="70" name="矩形 69"/>
          <p:cNvSpPr/>
          <p:nvPr/>
        </p:nvSpPr>
        <p:spPr>
          <a:xfrm>
            <a:off x="-6012500" y="4197561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3559320</a:t>
            </a:r>
            <a:endParaRPr lang="zh-TW" altLang="en-US" sz="1600" dirty="0"/>
          </a:p>
        </p:txBody>
      </p:sp>
      <p:sp>
        <p:nvSpPr>
          <p:cNvPr id="71" name="矩形 70"/>
          <p:cNvSpPr/>
          <p:nvPr/>
        </p:nvSpPr>
        <p:spPr>
          <a:xfrm>
            <a:off x="-4263079" y="3873214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3559320</a:t>
            </a:r>
            <a:endParaRPr lang="zh-TW" altLang="en-US" sz="1600" dirty="0"/>
          </a:p>
        </p:txBody>
      </p:sp>
      <p:sp>
        <p:nvSpPr>
          <p:cNvPr id="72" name="矩形 71"/>
          <p:cNvSpPr/>
          <p:nvPr/>
        </p:nvSpPr>
        <p:spPr>
          <a:xfrm>
            <a:off x="-4155959" y="7757010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3550680</a:t>
            </a:r>
            <a:endParaRPr lang="zh-TW" altLang="en-US" sz="1600" dirty="0"/>
          </a:p>
        </p:txBody>
      </p:sp>
      <p:sp>
        <p:nvSpPr>
          <p:cNvPr id="73" name="矩形 72"/>
          <p:cNvSpPr/>
          <p:nvPr/>
        </p:nvSpPr>
        <p:spPr>
          <a:xfrm>
            <a:off x="-3917229" y="5151512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24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74" name="矩形 73"/>
          <p:cNvSpPr/>
          <p:nvPr/>
        </p:nvSpPr>
        <p:spPr>
          <a:xfrm>
            <a:off x="-3939393" y="6638496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24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75" name="矩形 74"/>
          <p:cNvSpPr/>
          <p:nvPr/>
        </p:nvSpPr>
        <p:spPr>
          <a:xfrm>
            <a:off x="-10035993" y="7591204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3550680</a:t>
            </a:r>
            <a:endParaRPr lang="zh-TW" altLang="en-US" sz="1600" dirty="0"/>
          </a:p>
        </p:txBody>
      </p:sp>
      <p:cxnSp>
        <p:nvCxnSpPr>
          <p:cNvPr id="76" name="直線接點 75"/>
          <p:cNvCxnSpPr/>
          <p:nvPr/>
        </p:nvCxnSpPr>
        <p:spPr>
          <a:xfrm>
            <a:off x="-7831377" y="7642838"/>
            <a:ext cx="13910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-10247890" y="5584301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</a:rPr>
              <a:t>3554400</a:t>
            </a:r>
            <a:endParaRPr lang="zh-TW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-6322972" y="945480"/>
            <a:ext cx="39049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/>
              <a:t> &lt;dlFreqInfo&gt;</a:t>
            </a:r>
          </a:p>
          <a:p>
            <a:r>
              <a:rPr lang="zh-TW" altLang="en-US" sz="1000" dirty="0"/>
              <a:t>                      &lt;absoluteFreqPointA&gt;</a:t>
            </a:r>
            <a:r>
              <a:rPr lang="en-US" altLang="zh-TW" sz="1000" dirty="0"/>
              <a:t>3550680</a:t>
            </a:r>
            <a:r>
              <a:rPr lang="zh-TW" altLang="en-US" sz="1000" dirty="0"/>
              <a:t>&lt;/absoluteFreqPointA&gt;</a:t>
            </a:r>
          </a:p>
          <a:p>
            <a:r>
              <a:rPr lang="zh-TW" altLang="en-US" sz="1000" dirty="0"/>
              <a:t>                      &lt;absoluteArfcnPointA&gt;</a:t>
            </a:r>
            <a:r>
              <a:rPr lang="en-US" altLang="zh-TW" sz="1000" dirty="0"/>
              <a:t>636712</a:t>
            </a:r>
            <a:r>
              <a:rPr lang="zh-TW" altLang="en-US" sz="1000" dirty="0"/>
              <a:t>&lt;/absoluteArfcnPointA&gt;</a:t>
            </a:r>
          </a:p>
          <a:p>
            <a:r>
              <a:rPr lang="zh-TW" altLang="en-US" sz="1000" dirty="0"/>
              <a:t>                      &lt;absoluteFreqSsb&gt;</a:t>
            </a:r>
            <a:r>
              <a:rPr lang="en-US" altLang="zh-TW" sz="1000" dirty="0"/>
              <a:t>3554400</a:t>
            </a:r>
            <a:r>
              <a:rPr lang="zh-TW" altLang="en-US" sz="1000" dirty="0"/>
              <a:t>&lt;/absoluteFreqSsb&gt;</a:t>
            </a:r>
          </a:p>
          <a:p>
            <a:r>
              <a:rPr lang="zh-TW" altLang="en-US" sz="1000" dirty="0"/>
              <a:t>                      &lt;absoluteArfcnSsb&gt;</a:t>
            </a:r>
            <a:r>
              <a:rPr lang="en-US" altLang="zh-TW" sz="1000" dirty="0"/>
              <a:t>636960</a:t>
            </a:r>
            <a:r>
              <a:rPr lang="zh-TW" altLang="en-US" sz="1000" dirty="0"/>
              <a:t>&lt;/absoluteArfcnSsb&gt;</a:t>
            </a:r>
          </a:p>
          <a:p>
            <a:r>
              <a:rPr lang="zh-TW" altLang="en-US" sz="1000" dirty="0"/>
              <a:t>                      &lt;nrFreqBand&gt;</a:t>
            </a:r>
            <a:r>
              <a:rPr lang="en-US" altLang="zh-TW" sz="1000" dirty="0"/>
              <a:t>48</a:t>
            </a:r>
            <a:r>
              <a:rPr lang="zh-TW" altLang="en-US" sz="1000" dirty="0"/>
              <a:t>&lt;/nrFreqBand&gt;</a:t>
            </a:r>
          </a:p>
          <a:p>
            <a:r>
              <a:rPr lang="zh-TW" altLang="en-US" sz="1000" dirty="0"/>
              <a:t>                      &lt;subCarrierCfg&gt;</a:t>
            </a:r>
          </a:p>
          <a:p>
            <a:r>
              <a:rPr lang="zh-TW" altLang="en-US" sz="1000" dirty="0"/>
              <a:t>                        &lt;offsetToCarrier&gt;0&lt;/offsetToCarrier&gt;</a:t>
            </a:r>
          </a:p>
          <a:p>
            <a:r>
              <a:rPr lang="zh-TW" altLang="en-US" sz="1000" dirty="0"/>
              <a:t>                        &lt;subCarrierSpacing&gt;scs_KHz30&lt;/subCarrierSpacing&gt;</a:t>
            </a:r>
          </a:p>
          <a:p>
            <a:r>
              <a:rPr lang="zh-TW" altLang="en-US" sz="1000" dirty="0"/>
              <a:t>                        &lt;carrierBw&gt;</a:t>
            </a:r>
            <a:r>
              <a:rPr lang="en-US" altLang="zh-TW" sz="1000" dirty="0"/>
              <a:t>273</a:t>
            </a:r>
            <a:r>
              <a:rPr lang="zh-TW" altLang="en-US" sz="1000" dirty="0"/>
              <a:t>&lt;/carrierBw&gt;</a:t>
            </a:r>
          </a:p>
          <a:p>
            <a:r>
              <a:rPr lang="zh-TW" altLang="en-US" sz="1000" dirty="0"/>
              <a:t>                      &lt;/subCarrierCfg&gt;</a:t>
            </a:r>
          </a:p>
          <a:p>
            <a:r>
              <a:rPr lang="zh-TW" altLang="en-US" sz="1000" dirty="0"/>
              <a:t>                      &lt;bSChannelBwDL&gt;CHAN_BW_40MHZ&lt;/bSChannelBwDL&gt;</a:t>
            </a:r>
          </a:p>
          <a:p>
            <a:r>
              <a:rPr lang="zh-TW" altLang="en-US" sz="1000" dirty="0"/>
              <a:t>                      &lt;dlEarfcn&gt;</a:t>
            </a:r>
            <a:r>
              <a:rPr lang="en-US" altLang="zh-TW" sz="1000" dirty="0"/>
              <a:t> 637000 </a:t>
            </a:r>
            <a:r>
              <a:rPr lang="zh-TW" altLang="en-US" sz="1000" dirty="0"/>
              <a:t>&lt;/dlEarfcn&gt;</a:t>
            </a:r>
          </a:p>
          <a:p>
            <a:r>
              <a:rPr lang="zh-TW" altLang="en-US" sz="1000" dirty="0"/>
              <a:t>                    &lt;/dlFreqInfo&gt;</a:t>
            </a:r>
          </a:p>
          <a:p>
            <a:r>
              <a:rPr lang="zh-TW" altLang="en-US" sz="1000" dirty="0"/>
              <a:t>               &lt;nDlCenterFreq&gt;</a:t>
            </a:r>
            <a:r>
              <a:rPr lang="en-US" altLang="zh-TW" sz="1000" dirty="0"/>
              <a:t>3555000</a:t>
            </a:r>
            <a:r>
              <a:rPr lang="zh-TW" altLang="en-US" sz="1000" dirty="0"/>
              <a:t>&lt;/nDlCenterFreq&gt;</a:t>
            </a:r>
          </a:p>
          <a:p>
            <a:r>
              <a:rPr lang="zh-TW" altLang="en-US" sz="1000" dirty="0"/>
              <a:t>                    &lt;nUlCenterFreq&gt;</a:t>
            </a:r>
            <a:r>
              <a:rPr lang="en-US" altLang="zh-TW" sz="1000" dirty="0"/>
              <a:t>3555000</a:t>
            </a:r>
            <a:r>
              <a:rPr lang="zh-TW" altLang="en-US" sz="1000" dirty="0"/>
              <a:t>&lt;/nUlCenterFreq&gt;</a:t>
            </a:r>
          </a:p>
          <a:p>
            <a:r>
              <a:rPr lang="zh-TW" altLang="en-US" sz="1000" dirty="0"/>
              <a:t>                    &lt;nDlBandwidth&gt;40&lt;/nDlBandwidth&gt;</a:t>
            </a:r>
          </a:p>
          <a:p>
            <a:r>
              <a:rPr lang="zh-TW" altLang="en-US" sz="1000" dirty="0"/>
              <a:t>                    &lt;nUlBandwidth&gt;40&lt;/nUlBandwidth&gt;</a:t>
            </a: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12149936" y="2621730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=8,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3555000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24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3550680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3550680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0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</a:rPr>
              <a:t>8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+ 10*12*30 =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3554400</a:t>
            </a:r>
            <a:endParaRPr lang="en-US" altLang="zh-TW" sz="1100" dirty="0">
              <a:solidFill>
                <a:srgbClr val="0000FF"/>
              </a:solidFill>
              <a:effectLst/>
            </a:endParaRPr>
          </a:p>
        </p:txBody>
      </p:sp>
      <p:pic>
        <p:nvPicPr>
          <p:cNvPr id="80" name="圖片 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51561" y="10092263"/>
            <a:ext cx="5306188" cy="2749687"/>
          </a:xfrm>
          <a:prstGeom prst="rect">
            <a:avLst/>
          </a:prstGeom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11188154" y="9051479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</p:spTree>
    <p:extLst>
      <p:ext uri="{BB962C8B-B14F-4D97-AF65-F5344CB8AC3E}">
        <p14:creationId xmlns:p14="http://schemas.microsoft.com/office/powerpoint/2010/main" val="38184875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19" y="7025564"/>
            <a:ext cx="5752108" cy="536948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b="3264"/>
          <a:stretch/>
        </p:blipFill>
        <p:spPr>
          <a:xfrm>
            <a:off x="12115809" y="7025564"/>
            <a:ext cx="5758353" cy="53416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10884" y="158847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3550000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9745840" y="370784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3700000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1097858" y="1495054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3550020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1097857" y="46343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3699990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2376820" y="1385628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3554400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2376816" y="584388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3695520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8536927" y="1892345"/>
            <a:ext cx="84624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10749641" y="463435"/>
            <a:ext cx="0" cy="140235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12101658" y="648101"/>
            <a:ext cx="0" cy="112427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10" idx="3"/>
            <a:endCxn id="9" idx="3"/>
          </p:cNvCxnSpPr>
          <p:nvPr/>
        </p:nvCxnSpPr>
        <p:spPr>
          <a:xfrm>
            <a:off x="13380617" y="769054"/>
            <a:ext cx="4" cy="80124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0232972" y="988152"/>
            <a:ext cx="569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freq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1244846" y="988524"/>
            <a:ext cx="941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n_ref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2578148" y="953720"/>
            <a:ext cx="89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Gscn</a:t>
            </a:r>
            <a:r>
              <a:rPr lang="en-US" altLang="zh-TW" dirty="0"/>
              <a:t>(1)</a:t>
            </a:r>
            <a:endParaRPr lang="zh-TW" altLang="en-US" dirty="0"/>
          </a:p>
        </p:txBody>
      </p:sp>
      <p:cxnSp>
        <p:nvCxnSpPr>
          <p:cNvPr id="18" name="直線單箭頭接點 17"/>
          <p:cNvCxnSpPr/>
          <p:nvPr/>
        </p:nvCxnSpPr>
        <p:spPr>
          <a:xfrm>
            <a:off x="14713449" y="900995"/>
            <a:ext cx="0" cy="52167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3738371" y="1232984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3570</a:t>
            </a:r>
            <a:r>
              <a:rPr lang="en-US" altLang="zh-TW" dirty="0">
                <a:solidFill>
                  <a:srgbClr val="FF0000"/>
                </a:solidFill>
              </a:rPr>
              <a:t>000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3715827" y="777718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3580</a:t>
            </a:r>
            <a:r>
              <a:rPr lang="en-US" altLang="zh-TW" dirty="0">
                <a:solidFill>
                  <a:srgbClr val="FF0000"/>
                </a:solidFill>
              </a:rPr>
              <a:t>000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4107976" y="990343"/>
            <a:ext cx="51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BW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8971773" y="946899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n48</a:t>
            </a:r>
            <a:endParaRPr lang="zh-TW" altLang="en-US" dirty="0"/>
          </a:p>
        </p:txBody>
      </p:sp>
      <p:cxnSp>
        <p:nvCxnSpPr>
          <p:cNvPr id="23" name="直線單箭頭接點 22"/>
          <p:cNvCxnSpPr/>
          <p:nvPr/>
        </p:nvCxnSpPr>
        <p:spPr>
          <a:xfrm>
            <a:off x="15948883" y="740116"/>
            <a:ext cx="0" cy="8483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4945082" y="126132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3555000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14964517" y="716329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3695010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-272591" y="630554"/>
            <a:ext cx="104526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‘band’ : 48</a:t>
            </a:r>
            <a:r>
              <a:rPr lang="zh-TW" altLang="en-US" sz="1400" dirty="0"/>
              <a:t>  </a:t>
            </a:r>
            <a:r>
              <a:rPr lang="en-US" altLang="zh-TW" sz="1400" dirty="0"/>
              <a:t>coreset0:0, 24RB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3570000</a:t>
            </a:r>
            <a:r>
              <a:rPr lang="en-US" altLang="zh-TW" sz="1400" dirty="0"/>
              <a:t>, </a:t>
            </a:r>
            <a:r>
              <a:rPr lang="en-US" altLang="zh-TW" sz="1400" dirty="0">
                <a:solidFill>
                  <a:srgbClr val="FF0000"/>
                </a:solidFill>
              </a:rPr>
              <a:t>3580000</a:t>
            </a:r>
            <a:r>
              <a:rPr lang="en-US" altLang="zh-TW" sz="1400" dirty="0"/>
              <a:t>, </a:t>
            </a:r>
            <a:r>
              <a:rPr lang="zh-TW" altLang="en-US" sz="1400" u="sng" dirty="0">
                <a:solidFill>
                  <a:srgbClr val="00B050"/>
                </a:solidFill>
              </a:rPr>
              <a:t>637000</a:t>
            </a:r>
            <a:r>
              <a:rPr lang="en-US" altLang="zh-TW" sz="1400" u="sng" dirty="0">
                <a:solidFill>
                  <a:srgbClr val="00B050"/>
                </a:solidFill>
              </a:rPr>
              <a:t>~ 637008(3555000</a:t>
            </a:r>
            <a:r>
              <a:rPr lang="zh-TW" altLang="en-US" sz="1400" u="sng" dirty="0">
                <a:solidFill>
                  <a:srgbClr val="00B050"/>
                </a:solidFill>
              </a:rPr>
              <a:t>)</a:t>
            </a:r>
            <a:r>
              <a:rPr lang="en-US" altLang="zh-TW" sz="1400" u="sng" dirty="0">
                <a:solidFill>
                  <a:srgbClr val="00B050"/>
                </a:solidFill>
              </a:rPr>
              <a:t>-&gt;</a:t>
            </a:r>
            <a:r>
              <a:rPr lang="zh-TW" altLang="en-US" sz="1400" u="sng" dirty="0">
                <a:solidFill>
                  <a:srgbClr val="00B050"/>
                </a:solidFill>
              </a:rPr>
              <a:t> 646334</a:t>
            </a:r>
            <a:r>
              <a:rPr lang="en-US" altLang="zh-TW" sz="1400" u="sng" dirty="0">
                <a:solidFill>
                  <a:srgbClr val="00B050"/>
                </a:solidFill>
              </a:rPr>
              <a:t>-2y(3695010)</a:t>
            </a:r>
            <a:r>
              <a:rPr lang="zh-TW" altLang="en-US" sz="1400" u="sng" dirty="0">
                <a:solidFill>
                  <a:srgbClr val="00B050"/>
                </a:solidFill>
              </a:rPr>
              <a:t> =9334</a:t>
            </a:r>
            <a:endParaRPr lang="en-US" altLang="zh-TW" sz="1400" u="sng" dirty="0">
              <a:solidFill>
                <a:srgbClr val="00B050"/>
              </a:solidFill>
            </a:endParaRPr>
          </a:p>
          <a:p>
            <a:r>
              <a:rPr lang="en-US" altLang="zh-TW" sz="1400" dirty="0" err="1"/>
              <a:t>Freq</a:t>
            </a:r>
            <a:r>
              <a:rPr lang="en-US" altLang="zh-TW" sz="1400" dirty="0"/>
              <a:t>: '</a:t>
            </a:r>
            <a:r>
              <a:rPr lang="en-US" altLang="zh-TW" sz="1400" dirty="0" err="1"/>
              <a:t>lowest_freq</a:t>
            </a:r>
            <a:r>
              <a:rPr lang="en-US" altLang="zh-TW" sz="1400" dirty="0"/>
              <a:t>' : </a:t>
            </a:r>
            <a:r>
              <a:rPr lang="en-US" altLang="zh-TW" sz="1400" dirty="0">
                <a:solidFill>
                  <a:srgbClr val="FF0000"/>
                </a:solidFill>
              </a:rPr>
              <a:t>3550000</a:t>
            </a:r>
            <a:r>
              <a:rPr lang="en-US" altLang="zh-TW" sz="1400" dirty="0"/>
              <a:t> (</a:t>
            </a:r>
            <a:r>
              <a:rPr lang="en-US" altLang="zh-TW" sz="1400" dirty="0" err="1"/>
              <a:t>arfcn</a:t>
            </a:r>
            <a:r>
              <a:rPr lang="en-US" altLang="zh-TW" sz="1400" dirty="0"/>
              <a:t>= 636667), '</a:t>
            </a:r>
            <a:r>
              <a:rPr lang="en-US" altLang="zh-TW" sz="1400" dirty="0" err="1"/>
              <a:t>highest_freq</a:t>
            </a:r>
            <a:r>
              <a:rPr lang="en-US" altLang="zh-TW" sz="1400" dirty="0"/>
              <a:t>' : </a:t>
            </a:r>
            <a:r>
              <a:rPr lang="en-US" altLang="zh-TW" sz="1400" dirty="0">
                <a:solidFill>
                  <a:srgbClr val="FF0000"/>
                </a:solidFill>
              </a:rPr>
              <a:t>3700000</a:t>
            </a:r>
            <a:r>
              <a:rPr lang="en-US" altLang="zh-TW" sz="1400" dirty="0"/>
              <a:t> (</a:t>
            </a:r>
            <a:r>
              <a:rPr lang="en-US" altLang="zh-TW" sz="1400" dirty="0" err="1"/>
              <a:t>arfcn</a:t>
            </a:r>
            <a:r>
              <a:rPr lang="en-US" altLang="zh-TW" sz="1400" dirty="0"/>
              <a:t>= 646667),</a:t>
            </a:r>
          </a:p>
          <a:p>
            <a:r>
              <a:rPr lang="en-US" altLang="zh-TW" sz="1400" dirty="0" err="1">
                <a:solidFill>
                  <a:srgbClr val="0000FF"/>
                </a:solidFill>
              </a:rPr>
              <a:t>Arfcn</a:t>
            </a:r>
            <a:r>
              <a:rPr lang="en-US" altLang="zh-TW" sz="1400" dirty="0"/>
              <a:t>: '</a:t>
            </a:r>
            <a:r>
              <a:rPr lang="en-US" altLang="zh-TW" sz="1400" dirty="0" err="1"/>
              <a:t>lowerset_n_ref</a:t>
            </a:r>
            <a:r>
              <a:rPr lang="en-US" altLang="zh-TW" sz="1400" dirty="0"/>
              <a:t>' : 636668 (</a:t>
            </a:r>
            <a:r>
              <a:rPr lang="en-US" altLang="zh-TW" sz="1400" dirty="0" err="1"/>
              <a:t>freq</a:t>
            </a:r>
            <a:r>
              <a:rPr lang="en-US" altLang="zh-TW" sz="1400" dirty="0"/>
              <a:t>= </a:t>
            </a:r>
            <a:r>
              <a:rPr lang="en-US" altLang="zh-TW" sz="1400" dirty="0">
                <a:solidFill>
                  <a:srgbClr val="FF0000"/>
                </a:solidFill>
              </a:rPr>
              <a:t>3550020</a:t>
            </a:r>
            <a:r>
              <a:rPr lang="en-US" altLang="zh-TW" sz="1400" dirty="0"/>
              <a:t>), '</a:t>
            </a:r>
            <a:r>
              <a:rPr lang="en-US" altLang="zh-TW" sz="1400" dirty="0" err="1"/>
              <a:t>highest_n_ref</a:t>
            </a:r>
            <a:r>
              <a:rPr lang="en-US" altLang="zh-TW" sz="1400" dirty="0"/>
              <a:t>' : 646666 (</a:t>
            </a:r>
            <a:r>
              <a:rPr lang="en-US" altLang="zh-TW" sz="1400" dirty="0" err="1"/>
              <a:t>freq</a:t>
            </a:r>
            <a:r>
              <a:rPr lang="en-US" altLang="zh-TW" sz="1400" dirty="0"/>
              <a:t>= </a:t>
            </a:r>
            <a:r>
              <a:rPr lang="en-US" altLang="zh-TW" sz="1400" dirty="0">
                <a:solidFill>
                  <a:srgbClr val="FF0000"/>
                </a:solidFill>
              </a:rPr>
              <a:t>3699990</a:t>
            </a:r>
            <a:r>
              <a:rPr lang="en-US" altLang="zh-TW" sz="1400" dirty="0"/>
              <a:t>), '</a:t>
            </a:r>
            <a:r>
              <a:rPr lang="en-US" altLang="zh-TW" sz="1400" dirty="0" err="1"/>
              <a:t>n_ref_step</a:t>
            </a:r>
            <a:r>
              <a:rPr lang="en-US" altLang="zh-TW" sz="1400" dirty="0"/>
              <a:t>' : 2</a:t>
            </a:r>
          </a:p>
          <a:p>
            <a:r>
              <a:rPr lang="en-US" altLang="zh-TW" sz="1400" dirty="0" err="1"/>
              <a:t>Gscn</a:t>
            </a:r>
            <a:r>
              <a:rPr lang="en-US" altLang="zh-TW" sz="1400" dirty="0"/>
              <a:t>: ‘</a:t>
            </a:r>
            <a:r>
              <a:rPr lang="en-US" altLang="zh-TW" sz="1400" dirty="0" err="1"/>
              <a:t>lowerest_gscn</a:t>
            </a:r>
            <a:r>
              <a:rPr lang="en-US" altLang="zh-TW" sz="1400" dirty="0"/>
              <a:t>’ : 7884 (</a:t>
            </a:r>
            <a:r>
              <a:rPr lang="en-US" altLang="zh-TW" sz="1400" dirty="0" err="1"/>
              <a:t>freq</a:t>
            </a:r>
            <a:r>
              <a:rPr lang="zh-TW" altLang="en-US" sz="1400" dirty="0"/>
              <a:t> </a:t>
            </a:r>
            <a:r>
              <a:rPr lang="en-US" altLang="zh-TW" sz="1400" dirty="0">
                <a:solidFill>
                  <a:srgbClr val="FF0000"/>
                </a:solidFill>
              </a:rPr>
              <a:t>3554400</a:t>
            </a:r>
            <a:r>
              <a:rPr lang="zh-TW" altLang="en-US" sz="1400" dirty="0"/>
              <a:t> </a:t>
            </a:r>
            <a:r>
              <a:rPr lang="en-US" altLang="zh-TW" sz="1400" dirty="0"/>
              <a:t>-&gt;3555840 , </a:t>
            </a:r>
            <a:r>
              <a:rPr lang="en-US" altLang="zh-TW" sz="1400" dirty="0" err="1"/>
              <a:t>arfcn</a:t>
            </a:r>
            <a:r>
              <a:rPr lang="en-US" altLang="zh-TW" sz="1400" dirty="0"/>
              <a:t> 636960 -&gt; 637056), </a:t>
            </a:r>
          </a:p>
          <a:p>
            <a:r>
              <a:rPr lang="en-US" altLang="zh-TW" sz="1400" dirty="0"/>
              <a:t>‘</a:t>
            </a:r>
            <a:r>
              <a:rPr lang="en-US" altLang="zh-TW" sz="1400" dirty="0" err="1"/>
              <a:t>highest_gscn</a:t>
            </a:r>
            <a:r>
              <a:rPr lang="en-US" altLang="zh-TW" sz="1400" dirty="0"/>
              <a:t>’ : 7982 (</a:t>
            </a:r>
            <a:r>
              <a:rPr lang="en-US" altLang="zh-TW" sz="1400" dirty="0" err="1"/>
              <a:t>freq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FF0000"/>
                </a:solidFill>
              </a:rPr>
              <a:t>3695520</a:t>
            </a:r>
            <a:r>
              <a:rPr lang="en-US" altLang="zh-TW" sz="1400" dirty="0"/>
              <a:t> ,arfcn 646368), '</a:t>
            </a:r>
            <a:r>
              <a:rPr lang="en-US" altLang="zh-TW" sz="1400" dirty="0" err="1"/>
              <a:t>gscn_step</a:t>
            </a:r>
            <a:r>
              <a:rPr lang="en-US" altLang="zh-TW" sz="1400" dirty="0"/>
              <a:t>' : 1</a:t>
            </a:r>
            <a:endParaRPr lang="zh-TW" altLang="en-US" sz="1400" dirty="0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408818" y="2150538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單箭頭接點 31"/>
          <p:cNvCxnSpPr/>
          <p:nvPr/>
        </p:nvCxnSpPr>
        <p:spPr>
          <a:xfrm>
            <a:off x="4191229" y="5597821"/>
            <a:ext cx="0" cy="226148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4038868" y="5827018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4596994" y="2423968"/>
            <a:ext cx="0" cy="340000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2849323" y="5610838"/>
            <a:ext cx="13910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5207056" y="571089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3550020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5278404" y="2090653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3699990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-173958" y="4212974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3554400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-93083" y="3085147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3695520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4060759" y="2500372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Number of RB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48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>
                <a:solidFill>
                  <a:srgbClr val="00B050"/>
                </a:solidFill>
              </a:rPr>
              <a:t>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02840" y="6171099"/>
            <a:ext cx="2054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600" dirty="0">
                <a:solidFill>
                  <a:srgbClr val="9933FF"/>
                </a:solidFill>
              </a:rPr>
              <a:t>*12*15</a:t>
            </a:r>
            <a:endParaRPr lang="zh-TW" altLang="en-US" sz="1600" dirty="0"/>
          </a:p>
        </p:txBody>
      </p:sp>
      <p:sp>
        <p:nvSpPr>
          <p:cNvPr id="42" name="矩形 41"/>
          <p:cNvSpPr/>
          <p:nvPr/>
        </p:nvSpPr>
        <p:spPr>
          <a:xfrm>
            <a:off x="2547716" y="5174411"/>
            <a:ext cx="868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FF00FF"/>
                </a:solidFill>
              </a:rPr>
              <a:t>Kssb</a:t>
            </a:r>
            <a:r>
              <a:rPr lang="en-US" altLang="zh-TW" sz="1600" dirty="0">
                <a:solidFill>
                  <a:srgbClr val="FF00FF"/>
                </a:solidFill>
              </a:rPr>
              <a:t>*15</a:t>
            </a:r>
            <a:endParaRPr lang="zh-TW" altLang="en-US" sz="1600" dirty="0"/>
          </a:p>
        </p:txBody>
      </p:sp>
      <p:sp>
        <p:nvSpPr>
          <p:cNvPr id="43" name="矩形 42"/>
          <p:cNvSpPr/>
          <p:nvPr/>
        </p:nvSpPr>
        <p:spPr>
          <a:xfrm>
            <a:off x="1412619" y="4285536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10*12*30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764492" y="4635886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24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45" name="矩形 44"/>
          <p:cNvSpPr/>
          <p:nvPr/>
        </p:nvSpPr>
        <p:spPr>
          <a:xfrm>
            <a:off x="2626654" y="5505526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Offset(RB)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12RB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452548" y="6001822"/>
            <a:ext cx="21227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B050"/>
                </a:solidFill>
              </a:rPr>
              <a:t>OffsetToCarrier</a:t>
            </a:r>
            <a:r>
              <a:rPr lang="en-US" altLang="zh-TW" sz="1600" dirty="0">
                <a:solidFill>
                  <a:srgbClr val="00B050"/>
                </a:solidFill>
              </a:rPr>
              <a:t> *12*15</a:t>
            </a:r>
            <a:endParaRPr lang="zh-TW" altLang="en-US" sz="1600" dirty="0"/>
          </a:p>
        </p:txBody>
      </p:sp>
      <p:sp>
        <p:nvSpPr>
          <p:cNvPr id="47" name="矩形 46"/>
          <p:cNvSpPr/>
          <p:nvPr/>
        </p:nvSpPr>
        <p:spPr>
          <a:xfrm>
            <a:off x="709677" y="7065656"/>
            <a:ext cx="34359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gscn</a:t>
            </a:r>
            <a:r>
              <a:rPr lang="en-US" altLang="zh-TW" dirty="0"/>
              <a:t>= 7898 , </a:t>
            </a:r>
          </a:p>
          <a:p>
            <a:r>
              <a:rPr lang="en-US" altLang="zh-TW" dirty="0" err="1"/>
              <a:t>absArfcnSsb</a:t>
            </a:r>
            <a:r>
              <a:rPr lang="en-US" altLang="zh-TW" dirty="0"/>
              <a:t>= 638304 , </a:t>
            </a:r>
          </a:p>
          <a:p>
            <a:r>
              <a:rPr lang="en-US" altLang="zh-TW" dirty="0" err="1"/>
              <a:t>absFreqSsb</a:t>
            </a:r>
            <a:r>
              <a:rPr lang="en-US" altLang="zh-TW" dirty="0"/>
              <a:t>= 3574560 kHz , </a:t>
            </a:r>
          </a:p>
          <a:p>
            <a:r>
              <a:rPr lang="en-US" altLang="zh-TW" dirty="0" err="1"/>
              <a:t>absoluteFreqPointA</a:t>
            </a:r>
            <a:r>
              <a:rPr lang="en-US" altLang="zh-TW" dirty="0"/>
              <a:t>= 3570000 , </a:t>
            </a:r>
          </a:p>
          <a:p>
            <a:r>
              <a:rPr lang="en-US" altLang="zh-TW" dirty="0" err="1"/>
              <a:t>absoluteArfcnPointA</a:t>
            </a:r>
            <a:r>
              <a:rPr lang="en-US" altLang="zh-TW" dirty="0"/>
              <a:t>= 638000.0 , </a:t>
            </a:r>
          </a:p>
          <a:p>
            <a:r>
              <a:rPr lang="en-US" altLang="zh-TW" dirty="0" err="1"/>
              <a:t>nDlCenterFreq</a:t>
            </a:r>
            <a:r>
              <a:rPr lang="en-US" altLang="zh-TW" dirty="0"/>
              <a:t>= 3574320.0 , </a:t>
            </a:r>
          </a:p>
          <a:p>
            <a:r>
              <a:rPr lang="en-US" altLang="zh-TW" dirty="0" err="1"/>
              <a:t>dlEarfcn</a:t>
            </a:r>
            <a:r>
              <a:rPr lang="en-US" altLang="zh-TW" dirty="0"/>
              <a:t>= 638288.0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-566766" y="3690726"/>
            <a:ext cx="1243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absFreqSsb</a:t>
            </a:r>
            <a:endParaRPr lang="zh-TW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7321727" y="3870838"/>
            <a:ext cx="1550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nDlCenterFreq</a:t>
            </a:r>
            <a:endParaRPr lang="zh-TW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3102445" y="6582845"/>
            <a:ext cx="2030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absoluteFreqPointA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42353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510418" y="1845738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單箭頭接點 2"/>
          <p:cNvCxnSpPr/>
          <p:nvPr/>
        </p:nvCxnSpPr>
        <p:spPr>
          <a:xfrm>
            <a:off x="4292829" y="5293021"/>
            <a:ext cx="0" cy="226148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/>
        </p:nvCxnSpPr>
        <p:spPr>
          <a:xfrm>
            <a:off x="4140468" y="5522218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4698594" y="2119168"/>
            <a:ext cx="0" cy="340000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691290" y="5228635"/>
            <a:ext cx="1428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Offset(RB)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0RB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80067" y="3667042"/>
            <a:ext cx="12934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CS0 is within the BWP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89987" y="3786964"/>
            <a:ext cx="2276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600" dirty="0">
                <a:solidFill>
                  <a:schemeClr val="accent2"/>
                </a:solidFill>
              </a:rPr>
              <a:t>= </a:t>
            </a:r>
            <a:r>
              <a:rPr lang="en-US" altLang="zh-TW" sz="1600" dirty="0"/>
              <a:t>4849860</a:t>
            </a:r>
            <a:endParaRPr lang="zh-TW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6587265" y="5759538"/>
            <a:ext cx="957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0 *12*15</a:t>
            </a:r>
            <a:endParaRPr lang="zh-TW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3685894" y="6247420"/>
            <a:ext cx="2372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600" dirty="0">
                <a:solidFill>
                  <a:srgbClr val="00B0F0"/>
                </a:solidFill>
                <a:ea typeface="Calibri" panose="020F0502020204030204" pitchFamily="34" charset="0"/>
              </a:rPr>
              <a:t> =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4800720</a:t>
            </a:r>
            <a:endParaRPr lang="zh-TW" altLang="en-US" sz="1600" dirty="0"/>
          </a:p>
        </p:txBody>
      </p:sp>
      <p:sp>
        <p:nvSpPr>
          <p:cNvPr id="11" name="矩形 10"/>
          <p:cNvSpPr/>
          <p:nvPr/>
        </p:nvSpPr>
        <p:spPr>
          <a:xfrm>
            <a:off x="2281255" y="5836909"/>
            <a:ext cx="9108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9933FF"/>
                </a:solidFill>
              </a:rPr>
              <a:t>0*12*15</a:t>
            </a:r>
            <a:endParaRPr lang="zh-TW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2514492" y="4882884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0*15</a:t>
            </a:r>
            <a:endParaRPr lang="zh-TW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1491034" y="3951346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10*12*30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52020" y="2943616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Number of RB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48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>
                <a:solidFill>
                  <a:srgbClr val="00B050"/>
                </a:solidFill>
              </a:rPr>
              <a:t>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09598" y="5603577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4800720</a:t>
            </a:r>
          </a:p>
        </p:txBody>
      </p:sp>
      <p:sp>
        <p:nvSpPr>
          <p:cNvPr id="16" name="矩形 15"/>
          <p:cNvSpPr/>
          <p:nvPr/>
        </p:nvSpPr>
        <p:spPr>
          <a:xfrm>
            <a:off x="4769800" y="1860761"/>
            <a:ext cx="981359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4800732</a:t>
            </a:r>
            <a:endParaRPr lang="zh-TW" altLang="en-US" sz="1600" dirty="0"/>
          </a:p>
        </p:txBody>
      </p:sp>
      <p:sp>
        <p:nvSpPr>
          <p:cNvPr id="17" name="矩形 16"/>
          <p:cNvSpPr/>
          <p:nvPr/>
        </p:nvSpPr>
        <p:spPr>
          <a:xfrm>
            <a:off x="6519221" y="1536414"/>
            <a:ext cx="981359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4899000</a:t>
            </a:r>
            <a:endParaRPr lang="zh-TW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6626341" y="5420210"/>
            <a:ext cx="981359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4800720</a:t>
            </a:r>
            <a:endParaRPr lang="zh-TW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6865071" y="2814712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273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20" name="矩形 19"/>
          <p:cNvSpPr/>
          <p:nvPr/>
        </p:nvSpPr>
        <p:spPr>
          <a:xfrm>
            <a:off x="6842907" y="4301696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273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21" name="矩形 20"/>
          <p:cNvSpPr/>
          <p:nvPr/>
        </p:nvSpPr>
        <p:spPr>
          <a:xfrm>
            <a:off x="746307" y="5254404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4800720</a:t>
            </a:r>
            <a:endParaRPr lang="zh-TW" altLang="en-US" sz="1600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2950923" y="5306038"/>
            <a:ext cx="13910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34410" y="3247501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</a:rPr>
              <a:t>4804320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178711" y="1845738"/>
            <a:ext cx="4095039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effectLst/>
              </a:rPr>
              <a:t>PDCCH Config SIB1 = 64</a:t>
            </a:r>
            <a:endParaRPr lang="en-US" altLang="zh-TW" sz="1400" dirty="0">
              <a:solidFill>
                <a:srgbClr val="FF0000"/>
              </a:solidFill>
            </a:endParaRPr>
          </a:p>
          <a:p>
            <a:r>
              <a:rPr lang="en-US" altLang="zh-TW" sz="1400" dirty="0" err="1">
                <a:solidFill>
                  <a:srgbClr val="FF0000"/>
                </a:solidFill>
              </a:rPr>
              <a:t>controlResourceSetZero</a:t>
            </a:r>
            <a:r>
              <a:rPr lang="en-US" altLang="zh-TW" sz="1400" dirty="0">
                <a:solidFill>
                  <a:srgbClr val="FF0000"/>
                </a:solidFill>
              </a:rPr>
              <a:t> 4,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RRM_CS0_RB_OFFSET:0:RRM_CS0_SIZE:48</a:t>
            </a:r>
          </a:p>
          <a:p>
            <a:r>
              <a:rPr lang="en-US" altLang="zh-TW" sz="1400" dirty="0"/>
              <a:t>&lt;</a:t>
            </a:r>
            <a:r>
              <a:rPr lang="en-US" altLang="zh-TW" sz="1400" dirty="0" err="1"/>
              <a:t>dlFreqInfo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&lt;</a:t>
            </a:r>
            <a:r>
              <a:rPr lang="en-US" altLang="zh-TW" sz="1400" dirty="0" err="1"/>
              <a:t>absFreqPointA</a:t>
            </a:r>
            <a:r>
              <a:rPr lang="en-US" altLang="zh-TW" sz="1400" dirty="0"/>
              <a:t>&gt;4800720&lt;/</a:t>
            </a:r>
            <a:r>
              <a:rPr lang="en-US" altLang="zh-TW" sz="1400" dirty="0" err="1"/>
              <a:t>absFreqPointA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&lt;</a:t>
            </a:r>
            <a:r>
              <a:rPr lang="en-US" altLang="zh-TW" sz="1400" dirty="0" err="1"/>
              <a:t>absArfcnPointA</a:t>
            </a:r>
            <a:r>
              <a:rPr lang="en-US" altLang="zh-TW" sz="1400" dirty="0"/>
              <a:t>&gt;720048&lt;/</a:t>
            </a:r>
            <a:r>
              <a:rPr lang="en-US" altLang="zh-TW" sz="1400" dirty="0" err="1"/>
              <a:t>absArfcnPointA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&lt;</a:t>
            </a:r>
            <a:r>
              <a:rPr lang="en-US" altLang="zh-TW" sz="1400" dirty="0" err="1"/>
              <a:t>absFreqSsb</a:t>
            </a:r>
            <a:r>
              <a:rPr lang="en-US" altLang="zh-TW" sz="1400" dirty="0"/>
              <a:t>&gt;4804320&lt;/</a:t>
            </a:r>
            <a:r>
              <a:rPr lang="en-US" altLang="zh-TW" sz="1400" dirty="0" err="1"/>
              <a:t>absFreqSsb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&lt;</a:t>
            </a:r>
            <a:r>
              <a:rPr lang="en-US" altLang="zh-TW" sz="1400" dirty="0" err="1"/>
              <a:t>absArfcnSsb</a:t>
            </a:r>
            <a:r>
              <a:rPr lang="en-US" altLang="zh-TW" sz="1400" dirty="0"/>
              <a:t>&gt;720288&lt;/</a:t>
            </a:r>
            <a:r>
              <a:rPr lang="en-US" altLang="zh-TW" sz="1400" dirty="0" err="1"/>
              <a:t>absArfcnSsb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&lt;</a:t>
            </a:r>
            <a:r>
              <a:rPr lang="en-US" altLang="zh-TW" sz="1400" dirty="0" err="1"/>
              <a:t>nrFreqBand</a:t>
            </a:r>
            <a:r>
              <a:rPr lang="en-US" altLang="zh-TW" sz="1400" dirty="0"/>
              <a:t>&gt;79&lt;/</a:t>
            </a:r>
            <a:r>
              <a:rPr lang="en-US" altLang="zh-TW" sz="1400" dirty="0" err="1"/>
              <a:t>nrFreqBand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&lt;</a:t>
            </a:r>
            <a:r>
              <a:rPr lang="en-US" altLang="zh-TW" sz="1400" dirty="0" err="1"/>
              <a:t>subCarrierCfg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   &lt;</a:t>
            </a:r>
            <a:r>
              <a:rPr lang="en-US" altLang="zh-TW" sz="1400" dirty="0" err="1"/>
              <a:t>offsetToCarrier</a:t>
            </a:r>
            <a:r>
              <a:rPr lang="en-US" altLang="zh-TW" sz="1400" dirty="0"/>
              <a:t>&gt;0&lt;/</a:t>
            </a:r>
            <a:r>
              <a:rPr lang="en-US" altLang="zh-TW" sz="1400" dirty="0" err="1"/>
              <a:t>offsetToCarrier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   &lt;</a:t>
            </a:r>
            <a:r>
              <a:rPr lang="en-US" altLang="zh-TW" sz="1400" dirty="0" err="1"/>
              <a:t>subCarrierSpacing</a:t>
            </a:r>
            <a:r>
              <a:rPr lang="en-US" altLang="zh-TW" sz="1400" dirty="0"/>
              <a:t>&gt;KHz30&lt;/</a:t>
            </a:r>
            <a:r>
              <a:rPr lang="en-US" altLang="zh-TW" sz="1400" dirty="0" err="1"/>
              <a:t>subCarrierSpacing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   &lt;</a:t>
            </a:r>
            <a:r>
              <a:rPr lang="en-US" altLang="zh-TW" sz="1400" dirty="0" err="1"/>
              <a:t>carrierBw</a:t>
            </a:r>
            <a:r>
              <a:rPr lang="en-US" altLang="zh-TW" sz="1400" dirty="0"/>
              <a:t>&gt;273&lt;/</a:t>
            </a:r>
            <a:r>
              <a:rPr lang="en-US" altLang="zh-TW" sz="1400" dirty="0" err="1"/>
              <a:t>carrierBw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&lt;/</a:t>
            </a:r>
            <a:r>
              <a:rPr lang="en-US" altLang="zh-TW" sz="1400" dirty="0" err="1"/>
              <a:t>subCarrierCfg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&lt;</a:t>
            </a:r>
            <a:r>
              <a:rPr lang="en-US" altLang="zh-TW" sz="1400" dirty="0" err="1"/>
              <a:t>bSChannelBwDL</a:t>
            </a:r>
            <a:r>
              <a:rPr lang="en-US" altLang="zh-TW" sz="1400" dirty="0"/>
              <a:t>&gt;100MHZ&lt;/</a:t>
            </a:r>
            <a:r>
              <a:rPr lang="en-US" altLang="zh-TW" sz="1400" dirty="0" err="1"/>
              <a:t>bSChannelBwDL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&lt;</a:t>
            </a:r>
            <a:r>
              <a:rPr lang="en-US" altLang="zh-TW" sz="1400" dirty="0" err="1"/>
              <a:t>dlEarfcn</a:t>
            </a:r>
            <a:r>
              <a:rPr lang="en-US" altLang="zh-TW" sz="1400" dirty="0"/>
              <a:t>&gt;723324&lt;/</a:t>
            </a:r>
            <a:r>
              <a:rPr lang="en-US" altLang="zh-TW" sz="1400" dirty="0" err="1"/>
              <a:t>dlEarfcn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&lt;/</a:t>
            </a:r>
            <a:r>
              <a:rPr lang="en-US" altLang="zh-TW" sz="1400" dirty="0" err="1"/>
              <a:t>dlFreqInfo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&lt;</a:t>
            </a:r>
            <a:r>
              <a:rPr lang="en-US" altLang="zh-TW" sz="1400" dirty="0" err="1"/>
              <a:t>nDlCenterFreq</a:t>
            </a:r>
            <a:r>
              <a:rPr lang="en-US" altLang="zh-TW" sz="1400" dirty="0"/>
              <a:t>&gt;4849860&lt;/</a:t>
            </a:r>
            <a:r>
              <a:rPr lang="en-US" altLang="zh-TW" sz="1400" dirty="0" err="1"/>
              <a:t>nDlCenterFreq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&lt;</a:t>
            </a:r>
            <a:r>
              <a:rPr lang="en-US" altLang="zh-TW" sz="1400" dirty="0" err="1"/>
              <a:t>nUlCenterFreq</a:t>
            </a:r>
            <a:r>
              <a:rPr lang="en-US" altLang="zh-TW" sz="1400" dirty="0"/>
              <a:t>&gt;4849860&lt;/</a:t>
            </a:r>
            <a:r>
              <a:rPr lang="en-US" altLang="zh-TW" sz="1400" dirty="0" err="1"/>
              <a:t>nUlCenterFreq</a:t>
            </a:r>
            <a:r>
              <a:rPr lang="en-US" altLang="zh-TW" sz="1400" dirty="0"/>
              <a:t>&gt;</a:t>
            </a:r>
            <a:endParaRPr lang="zh-TW" altLang="en-US" sz="1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F98FFD2-8A3E-BFA4-7AA5-279602BE588D}"/>
              </a:ext>
            </a:extLst>
          </p:cNvPr>
          <p:cNvSpPr txBox="1"/>
          <p:nvPr/>
        </p:nvSpPr>
        <p:spPr>
          <a:xfrm>
            <a:off x="222162" y="104087"/>
            <a:ext cx="7385538" cy="1492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3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300" dirty="0">
                <a:solidFill>
                  <a:schemeClr val="accent2"/>
                </a:solidFill>
              </a:rPr>
              <a:t>dlEarfcn</a:t>
            </a:r>
            <a:r>
              <a:rPr lang="zh-TW" altLang="en-US" sz="1300" dirty="0">
                <a:solidFill>
                  <a:schemeClr val="accent2"/>
                </a:solidFill>
              </a:rPr>
              <a:t> </a:t>
            </a:r>
            <a:r>
              <a:rPr lang="en-US" altLang="zh-TW" sz="13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300" dirty="0">
                <a:solidFill>
                  <a:schemeClr val="accent2"/>
                </a:solidFill>
              </a:rPr>
              <a:t> </a:t>
            </a:r>
            <a:r>
              <a:rPr lang="en-US" altLang="zh-TW" sz="1300" dirty="0">
                <a:solidFill>
                  <a:schemeClr val="accent2"/>
                </a:solidFill>
              </a:rPr>
              <a:t>=</a:t>
            </a:r>
            <a:r>
              <a:rPr lang="zh-TW" altLang="en-US" sz="1300" dirty="0">
                <a:solidFill>
                  <a:schemeClr val="accent2"/>
                </a:solidFill>
              </a:rPr>
              <a:t> </a:t>
            </a:r>
            <a:r>
              <a:rPr lang="zh-TW" altLang="zh-TW" sz="1300" dirty="0">
                <a:solidFill>
                  <a:schemeClr val="accent2"/>
                </a:solidFill>
              </a:rPr>
              <a:t>nDlCenterFreq</a:t>
            </a:r>
            <a:r>
              <a:rPr lang="zh-TW" altLang="en-US" sz="1300" dirty="0">
                <a:solidFill>
                  <a:schemeClr val="accent2"/>
                </a:solidFill>
              </a:rPr>
              <a:t> </a:t>
            </a:r>
            <a:r>
              <a:rPr lang="en-US" altLang="zh-TW" sz="13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300" dirty="0">
                <a:solidFill>
                  <a:srgbClr val="FF00FF"/>
                </a:solidFill>
                <a:effectLst/>
              </a:rPr>
              <a:t>SSB Subcarrier Offset =0, </a:t>
            </a:r>
            <a:r>
              <a:rPr lang="en-US" altLang="zh-TW" sz="13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3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3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300" dirty="0">
                <a:solidFill>
                  <a:srgbClr val="9933FF"/>
                </a:solidFill>
                <a:effectLst/>
              </a:rPr>
              <a:t>=</a:t>
            </a:r>
            <a:r>
              <a:rPr lang="en-US" altLang="zh-TW" sz="1300" dirty="0">
                <a:solidFill>
                  <a:srgbClr val="9933FF"/>
                </a:solidFill>
              </a:rPr>
              <a:t>0</a:t>
            </a:r>
            <a:endParaRPr lang="en-US" altLang="zh-TW" sz="13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300" dirty="0">
                <a:solidFill>
                  <a:srgbClr val="00B0F0"/>
                </a:solidFill>
              </a:rPr>
              <a:t>Point A </a:t>
            </a:r>
            <a:r>
              <a:rPr lang="en-US" altLang="zh-TW" sz="1300" dirty="0">
                <a:solidFill>
                  <a:schemeClr val="accent2"/>
                </a:solidFill>
              </a:rPr>
              <a:t>= </a:t>
            </a:r>
            <a:r>
              <a:rPr lang="zh-TW" altLang="zh-TW" sz="1300" dirty="0">
                <a:solidFill>
                  <a:schemeClr val="accent2"/>
                </a:solidFill>
              </a:rPr>
              <a:t>nDlCenterFreq</a:t>
            </a:r>
            <a:r>
              <a:rPr lang="en-US" altLang="zh-TW" sz="1300" dirty="0">
                <a:solidFill>
                  <a:schemeClr val="accent2"/>
                </a:solidFill>
              </a:rPr>
              <a:t> – </a:t>
            </a:r>
            <a:r>
              <a:rPr lang="zh-TW" altLang="zh-TW" sz="13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300" dirty="0">
                <a:effectLst/>
              </a:rPr>
              <a:t>/2*12 sub*</a:t>
            </a:r>
            <a:r>
              <a:rPr lang="zh-TW" altLang="zh-TW" sz="13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300" dirty="0">
                <a:effectLst/>
              </a:rPr>
              <a:t> – </a:t>
            </a:r>
            <a:r>
              <a:rPr lang="en-US" altLang="zh-TW" sz="13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3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3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3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300" dirty="0">
                <a:solidFill>
                  <a:srgbClr val="00B0F0"/>
                </a:solidFill>
              </a:rPr>
              <a:t>Point A + </a:t>
            </a:r>
            <a:r>
              <a:rPr lang="en-US" altLang="zh-TW" sz="13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3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3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3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3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3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3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3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300" dirty="0">
                <a:solidFill>
                  <a:srgbClr val="00B0F0"/>
                </a:solidFill>
              </a:rPr>
              <a:t>Point A = </a:t>
            </a:r>
            <a:r>
              <a:rPr lang="en-US" altLang="zh-TW" sz="1300" dirty="0">
                <a:solidFill>
                  <a:schemeClr val="accent2"/>
                </a:solidFill>
              </a:rPr>
              <a:t>4849860 – </a:t>
            </a:r>
            <a:r>
              <a:rPr lang="en-US" altLang="zh-TW" sz="13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300" dirty="0">
                <a:effectLst/>
              </a:rPr>
              <a:t>/2*12 *</a:t>
            </a:r>
            <a:r>
              <a:rPr lang="en-US" altLang="zh-TW" sz="13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300" dirty="0">
                <a:effectLst/>
              </a:rPr>
              <a:t> – </a:t>
            </a:r>
            <a:r>
              <a:rPr lang="en-US" altLang="zh-TW" sz="13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3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3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3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300" dirty="0">
                <a:solidFill>
                  <a:srgbClr val="00B0F0"/>
                </a:solidFill>
                <a:latin typeface="arial" panose="020B0604020202020204" pitchFamily="34" charset="0"/>
              </a:rPr>
              <a:t>4800720</a:t>
            </a:r>
            <a:endParaRPr lang="en-US" altLang="zh-TW" sz="13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3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300" dirty="0">
                <a:solidFill>
                  <a:srgbClr val="00B0F0"/>
                </a:solidFill>
                <a:latin typeface="arial" panose="020B0604020202020204" pitchFamily="34" charset="0"/>
              </a:rPr>
              <a:t>4800720</a:t>
            </a:r>
            <a:r>
              <a:rPr lang="en-US" altLang="zh-TW" sz="1300" dirty="0">
                <a:solidFill>
                  <a:srgbClr val="00B0F0"/>
                </a:solidFill>
              </a:rPr>
              <a:t> + </a:t>
            </a:r>
            <a:r>
              <a:rPr lang="en-US" altLang="zh-TW" sz="1300" dirty="0">
                <a:solidFill>
                  <a:srgbClr val="9933FF"/>
                </a:solidFill>
              </a:rPr>
              <a:t>0</a:t>
            </a:r>
            <a:r>
              <a:rPr lang="en-US" altLang="zh-TW" sz="13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300" dirty="0">
                <a:solidFill>
                  <a:srgbClr val="FF00FF"/>
                </a:solidFill>
              </a:rPr>
              <a:t>0</a:t>
            </a:r>
            <a:r>
              <a:rPr lang="en-US" altLang="zh-TW" sz="1300" dirty="0">
                <a:solidFill>
                  <a:srgbClr val="FF00FF"/>
                </a:solidFill>
                <a:effectLst/>
              </a:rPr>
              <a:t>*15 + 10*12*30 = </a:t>
            </a:r>
            <a:r>
              <a:rPr lang="en-US" altLang="zh-TW" sz="1300" dirty="0">
                <a:solidFill>
                  <a:srgbClr val="0000FF"/>
                </a:solidFill>
                <a:latin typeface="arial" panose="020B0604020202020204" pitchFamily="34" charset="0"/>
              </a:rPr>
              <a:t>4804320</a:t>
            </a:r>
            <a:endParaRPr lang="en-US" altLang="zh-TW" sz="1300" dirty="0">
              <a:solidFill>
                <a:srgbClr val="0000FF"/>
              </a:solidFill>
              <a:effectLst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D663C74-C5F5-6BDE-3D19-364CCB7918F7}"/>
              </a:ext>
            </a:extLst>
          </p:cNvPr>
          <p:cNvSpPr txBox="1"/>
          <p:nvPr/>
        </p:nvSpPr>
        <p:spPr>
          <a:xfrm>
            <a:off x="-3924098" y="264737"/>
            <a:ext cx="392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●</a:t>
            </a:r>
            <a:r>
              <a:rPr lang="en-US" altLang="zh-TW" dirty="0"/>
              <a:t>log-20230614-160255_n79_BW100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24483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510418" y="1845738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單箭頭接點 2"/>
          <p:cNvCxnSpPr/>
          <p:nvPr/>
        </p:nvCxnSpPr>
        <p:spPr>
          <a:xfrm>
            <a:off x="4292829" y="5293021"/>
            <a:ext cx="0" cy="226148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/>
        </p:nvCxnSpPr>
        <p:spPr>
          <a:xfrm>
            <a:off x="4140468" y="5522218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4698594" y="2119168"/>
            <a:ext cx="0" cy="340000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691290" y="5228635"/>
            <a:ext cx="1428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Offset(RB)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0RB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80067" y="3667042"/>
            <a:ext cx="12934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CS0 is within the BWP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89987" y="3786964"/>
            <a:ext cx="2276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600" dirty="0">
                <a:solidFill>
                  <a:schemeClr val="accent2"/>
                </a:solidFill>
              </a:rPr>
              <a:t>= </a:t>
            </a:r>
            <a:r>
              <a:rPr lang="en-US" altLang="zh-TW" sz="1600" dirty="0"/>
              <a:t>4849860</a:t>
            </a:r>
            <a:endParaRPr lang="zh-TW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6587265" y="5759538"/>
            <a:ext cx="957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0 *12*15</a:t>
            </a:r>
            <a:endParaRPr lang="zh-TW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3685894" y="6247420"/>
            <a:ext cx="2372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600" dirty="0">
                <a:solidFill>
                  <a:srgbClr val="00B0F0"/>
                </a:solidFill>
                <a:ea typeface="Calibri" panose="020F0502020204030204" pitchFamily="34" charset="0"/>
              </a:rPr>
              <a:t> =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4830780</a:t>
            </a:r>
            <a:endParaRPr lang="zh-TW" altLang="en-US" sz="1600" dirty="0"/>
          </a:p>
        </p:txBody>
      </p:sp>
      <p:sp>
        <p:nvSpPr>
          <p:cNvPr id="11" name="矩形 10"/>
          <p:cNvSpPr/>
          <p:nvPr/>
        </p:nvSpPr>
        <p:spPr>
          <a:xfrm>
            <a:off x="2281255" y="5836909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9933FF"/>
                </a:solidFill>
              </a:rPr>
              <a:t>88*12*15</a:t>
            </a:r>
            <a:endParaRPr lang="zh-TW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2514492" y="4882884"/>
            <a:ext cx="7040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12*15</a:t>
            </a:r>
            <a:endParaRPr lang="zh-TW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1491034" y="3951346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10*12*30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52020" y="2943616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Number of RB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48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>
                <a:solidFill>
                  <a:srgbClr val="00B050"/>
                </a:solidFill>
              </a:rPr>
              <a:t>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09598" y="5603577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4800720</a:t>
            </a:r>
          </a:p>
        </p:txBody>
      </p:sp>
      <p:sp>
        <p:nvSpPr>
          <p:cNvPr id="16" name="矩形 15"/>
          <p:cNvSpPr/>
          <p:nvPr/>
        </p:nvSpPr>
        <p:spPr>
          <a:xfrm>
            <a:off x="4769800" y="1860761"/>
            <a:ext cx="981359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4800732</a:t>
            </a:r>
            <a:endParaRPr lang="zh-TW" altLang="en-US" sz="1600" dirty="0"/>
          </a:p>
        </p:txBody>
      </p:sp>
      <p:sp>
        <p:nvSpPr>
          <p:cNvPr id="17" name="矩形 16"/>
          <p:cNvSpPr/>
          <p:nvPr/>
        </p:nvSpPr>
        <p:spPr>
          <a:xfrm>
            <a:off x="6519221" y="1536414"/>
            <a:ext cx="981359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4899000</a:t>
            </a:r>
            <a:endParaRPr lang="zh-TW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6626341" y="5420210"/>
            <a:ext cx="981359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4800720</a:t>
            </a:r>
            <a:endParaRPr lang="zh-TW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6865071" y="2814712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106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20" name="矩形 19"/>
          <p:cNvSpPr/>
          <p:nvPr/>
        </p:nvSpPr>
        <p:spPr>
          <a:xfrm>
            <a:off x="6842907" y="4301696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106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21" name="矩形 20"/>
          <p:cNvSpPr/>
          <p:nvPr/>
        </p:nvSpPr>
        <p:spPr>
          <a:xfrm>
            <a:off x="746307" y="5254404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4846620</a:t>
            </a:r>
            <a:endParaRPr lang="zh-TW" altLang="en-US" sz="1600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2950923" y="5306038"/>
            <a:ext cx="13910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34410" y="3247501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</a:rPr>
              <a:t>4850400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315796" y="1845738"/>
            <a:ext cx="243852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coreset0RB=48 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coreset0offset=12</a:t>
            </a:r>
          </a:p>
          <a:p>
            <a:r>
              <a:rPr lang="en-US" altLang="zh-TW" sz="1400" dirty="0" err="1"/>
              <a:t>gscn</a:t>
            </a:r>
            <a:r>
              <a:rPr lang="en-US" altLang="zh-TW" sz="1400" dirty="0"/>
              <a:t>=8784, </a:t>
            </a:r>
          </a:p>
          <a:p>
            <a:r>
              <a:rPr lang="en-US" altLang="zh-TW" sz="1400" dirty="0" err="1"/>
              <a:t>absFreqPointA</a:t>
            </a:r>
            <a:r>
              <a:rPr lang="en-US" altLang="zh-TW" sz="1400" dirty="0"/>
              <a:t>=4830780, </a:t>
            </a:r>
          </a:p>
          <a:p>
            <a:r>
              <a:rPr lang="en-US" altLang="zh-TW" sz="1400" dirty="0" err="1"/>
              <a:t>absArfcnPointA</a:t>
            </a:r>
            <a:r>
              <a:rPr lang="en-US" altLang="zh-TW" sz="1400" dirty="0"/>
              <a:t>=722052, </a:t>
            </a:r>
          </a:p>
          <a:p>
            <a:r>
              <a:rPr lang="en-US" altLang="zh-TW" sz="1400" dirty="0" err="1"/>
              <a:t>absFreqSsb</a:t>
            </a:r>
            <a:r>
              <a:rPr lang="en-US" altLang="zh-TW" sz="1400" dirty="0"/>
              <a:t>=4850400, </a:t>
            </a:r>
          </a:p>
          <a:p>
            <a:r>
              <a:rPr lang="en-US" altLang="zh-TW" sz="1400" dirty="0" err="1"/>
              <a:t>absArfcnSsb</a:t>
            </a:r>
            <a:r>
              <a:rPr lang="en-US" altLang="zh-TW" sz="1400" dirty="0"/>
              <a:t>=723360, </a:t>
            </a:r>
          </a:p>
          <a:p>
            <a:r>
              <a:rPr lang="en-US" altLang="zh-TW" sz="1400" dirty="0" err="1"/>
              <a:t>dlEarfcn</a:t>
            </a:r>
            <a:r>
              <a:rPr lang="en-US" altLang="zh-TW" sz="1400" dirty="0"/>
              <a:t>=723324, </a:t>
            </a:r>
          </a:p>
          <a:p>
            <a:r>
              <a:rPr lang="en-US" altLang="zh-TW" sz="1400" dirty="0" err="1"/>
              <a:t>nDlCenterFreq</a:t>
            </a:r>
            <a:r>
              <a:rPr lang="en-US" altLang="zh-TW" sz="1400" dirty="0"/>
              <a:t>=4849860, </a:t>
            </a:r>
          </a:p>
          <a:p>
            <a:r>
              <a:rPr lang="en-US" altLang="zh-TW" sz="1400" dirty="0" err="1"/>
              <a:t>Kssb</a:t>
            </a:r>
            <a:r>
              <a:rPr lang="en-US" altLang="zh-TW" sz="1400" dirty="0"/>
              <a:t>=12, </a:t>
            </a:r>
          </a:p>
          <a:p>
            <a:r>
              <a:rPr lang="en-US" altLang="zh-TW" sz="1400" dirty="0" err="1"/>
              <a:t>offsetToPointA</a:t>
            </a:r>
            <a:r>
              <a:rPr lang="en-US" altLang="zh-TW" sz="1400" dirty="0"/>
              <a:t>=88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F98FFD2-8A3E-BFA4-7AA5-279602BE588D}"/>
              </a:ext>
            </a:extLst>
          </p:cNvPr>
          <p:cNvSpPr txBox="1"/>
          <p:nvPr/>
        </p:nvSpPr>
        <p:spPr>
          <a:xfrm>
            <a:off x="2814414" y="32947"/>
            <a:ext cx="7385538" cy="1492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3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300" dirty="0">
                <a:solidFill>
                  <a:schemeClr val="accent2"/>
                </a:solidFill>
              </a:rPr>
              <a:t>dlEarfcn</a:t>
            </a:r>
            <a:r>
              <a:rPr lang="zh-TW" altLang="en-US" sz="1300" dirty="0">
                <a:solidFill>
                  <a:schemeClr val="accent2"/>
                </a:solidFill>
              </a:rPr>
              <a:t> </a:t>
            </a:r>
            <a:r>
              <a:rPr lang="en-US" altLang="zh-TW" sz="13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300" dirty="0">
                <a:solidFill>
                  <a:schemeClr val="accent2"/>
                </a:solidFill>
              </a:rPr>
              <a:t> </a:t>
            </a:r>
            <a:r>
              <a:rPr lang="en-US" altLang="zh-TW" sz="1300" dirty="0">
                <a:solidFill>
                  <a:schemeClr val="accent2"/>
                </a:solidFill>
              </a:rPr>
              <a:t>=</a:t>
            </a:r>
            <a:r>
              <a:rPr lang="zh-TW" altLang="en-US" sz="1300" dirty="0">
                <a:solidFill>
                  <a:schemeClr val="accent2"/>
                </a:solidFill>
              </a:rPr>
              <a:t> </a:t>
            </a:r>
            <a:r>
              <a:rPr lang="zh-TW" altLang="zh-TW" sz="1300" dirty="0">
                <a:solidFill>
                  <a:schemeClr val="accent2"/>
                </a:solidFill>
              </a:rPr>
              <a:t>nDlCenterFreq</a:t>
            </a:r>
            <a:r>
              <a:rPr lang="zh-TW" altLang="en-US" sz="1300" dirty="0">
                <a:solidFill>
                  <a:schemeClr val="accent2"/>
                </a:solidFill>
              </a:rPr>
              <a:t> </a:t>
            </a:r>
            <a:r>
              <a:rPr lang="en-US" altLang="zh-TW" sz="13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3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3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3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3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300" dirty="0">
                <a:solidFill>
                  <a:srgbClr val="9933FF"/>
                </a:solidFill>
                <a:effectLst/>
              </a:rPr>
              <a:t>=30</a:t>
            </a:r>
            <a:endParaRPr lang="en-US" altLang="zh-TW" sz="13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300" dirty="0">
                <a:solidFill>
                  <a:srgbClr val="00B0F0"/>
                </a:solidFill>
              </a:rPr>
              <a:t>Point A </a:t>
            </a:r>
            <a:r>
              <a:rPr lang="en-US" altLang="zh-TW" sz="1300" dirty="0">
                <a:solidFill>
                  <a:schemeClr val="accent2"/>
                </a:solidFill>
              </a:rPr>
              <a:t>= </a:t>
            </a:r>
            <a:r>
              <a:rPr lang="zh-TW" altLang="zh-TW" sz="1300" dirty="0">
                <a:solidFill>
                  <a:schemeClr val="accent2"/>
                </a:solidFill>
              </a:rPr>
              <a:t>nDlCenterFreq</a:t>
            </a:r>
            <a:r>
              <a:rPr lang="en-US" altLang="zh-TW" sz="1300" dirty="0">
                <a:solidFill>
                  <a:schemeClr val="accent2"/>
                </a:solidFill>
              </a:rPr>
              <a:t> – </a:t>
            </a:r>
            <a:r>
              <a:rPr lang="zh-TW" altLang="zh-TW" sz="13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300" dirty="0">
                <a:effectLst/>
              </a:rPr>
              <a:t>/2*12 sub*</a:t>
            </a:r>
            <a:r>
              <a:rPr lang="zh-TW" altLang="zh-TW" sz="13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300" dirty="0">
                <a:effectLst/>
              </a:rPr>
              <a:t> – </a:t>
            </a:r>
            <a:r>
              <a:rPr lang="en-US" altLang="zh-TW" sz="13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3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3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3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300" dirty="0">
                <a:solidFill>
                  <a:srgbClr val="00B0F0"/>
                </a:solidFill>
              </a:rPr>
              <a:t>Point A + </a:t>
            </a:r>
            <a:r>
              <a:rPr lang="en-US" altLang="zh-TW" sz="13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3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3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3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3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3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3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3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300" dirty="0">
                <a:solidFill>
                  <a:srgbClr val="00B0F0"/>
                </a:solidFill>
              </a:rPr>
              <a:t>Point A = </a:t>
            </a:r>
            <a:r>
              <a:rPr lang="en-US" altLang="zh-TW" sz="1300" dirty="0">
                <a:solidFill>
                  <a:schemeClr val="accent2"/>
                </a:solidFill>
              </a:rPr>
              <a:t>4849860 – </a:t>
            </a:r>
            <a:r>
              <a:rPr lang="en-US" altLang="zh-TW" sz="13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300" dirty="0">
                <a:effectLst/>
              </a:rPr>
              <a:t>/2*12 *</a:t>
            </a:r>
            <a:r>
              <a:rPr lang="en-US" altLang="zh-TW" sz="13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300" dirty="0">
                <a:effectLst/>
              </a:rPr>
              <a:t> – </a:t>
            </a:r>
            <a:r>
              <a:rPr lang="en-US" altLang="zh-TW" sz="13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3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3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3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300" dirty="0">
                <a:solidFill>
                  <a:srgbClr val="00B0F0"/>
                </a:solidFill>
                <a:latin typeface="arial" panose="020B0604020202020204" pitchFamily="34" charset="0"/>
              </a:rPr>
              <a:t>3457500</a:t>
            </a:r>
            <a:endParaRPr lang="en-US" altLang="zh-TW" sz="13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3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300" dirty="0">
                <a:solidFill>
                  <a:srgbClr val="00B0F0"/>
                </a:solidFill>
                <a:latin typeface="arial" panose="020B0604020202020204" pitchFamily="34" charset="0"/>
              </a:rPr>
              <a:t>3457500</a:t>
            </a:r>
            <a:r>
              <a:rPr lang="en-US" altLang="zh-TW" sz="1300" dirty="0">
                <a:solidFill>
                  <a:srgbClr val="00B0F0"/>
                </a:solidFill>
              </a:rPr>
              <a:t> + </a:t>
            </a:r>
            <a:r>
              <a:rPr lang="en-US" altLang="zh-TW" sz="1300" dirty="0">
                <a:solidFill>
                  <a:srgbClr val="9933FF"/>
                </a:solidFill>
              </a:rPr>
              <a:t>30</a:t>
            </a:r>
            <a:r>
              <a:rPr lang="en-US" altLang="zh-TW" sz="13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3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300" dirty="0">
                <a:solidFill>
                  <a:srgbClr val="0000FF"/>
                </a:solidFill>
                <a:latin typeface="arial" panose="020B0604020202020204" pitchFamily="34" charset="0"/>
              </a:rPr>
              <a:t>3466560</a:t>
            </a:r>
            <a:endParaRPr lang="en-US" altLang="zh-TW" sz="1300" dirty="0">
              <a:solidFill>
                <a:srgbClr val="0000FF"/>
              </a:solidFill>
              <a:effectLst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D663C74-C5F5-6BDE-3D19-364CCB7918F7}"/>
              </a:ext>
            </a:extLst>
          </p:cNvPr>
          <p:cNvSpPr txBox="1"/>
          <p:nvPr/>
        </p:nvSpPr>
        <p:spPr>
          <a:xfrm>
            <a:off x="-973175" y="56393"/>
            <a:ext cx="392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●</a:t>
            </a:r>
            <a:r>
              <a:rPr lang="en-US" altLang="zh-TW" dirty="0"/>
              <a:t>log-20230614-160255_n79_BW40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DD6AC64-F543-FC44-54CE-36A6CEBDCA7D}"/>
              </a:ext>
            </a:extLst>
          </p:cNvPr>
          <p:cNvSpPr/>
          <p:nvPr/>
        </p:nvSpPr>
        <p:spPr>
          <a:xfrm>
            <a:off x="759821" y="4331837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4846800</a:t>
            </a:r>
            <a:endParaRPr lang="zh-TW" altLang="en-US" sz="16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5FC049A-4F7C-3C51-9D52-06E598FC0D42}"/>
              </a:ext>
            </a:extLst>
          </p:cNvPr>
          <p:cNvSpPr/>
          <p:nvPr/>
        </p:nvSpPr>
        <p:spPr>
          <a:xfrm>
            <a:off x="3496477" y="5836909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9933FF"/>
                </a:solidFill>
              </a:rPr>
              <a:t>89*12*15</a:t>
            </a:r>
            <a:endParaRPr lang="zh-TW" altLang="en-US" sz="16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632A9FB-0DDD-0288-B34E-A093575A8EEF}"/>
              </a:ext>
            </a:extLst>
          </p:cNvPr>
          <p:cNvSpPr/>
          <p:nvPr/>
        </p:nvSpPr>
        <p:spPr>
          <a:xfrm>
            <a:off x="3510703" y="4882884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0*15</a:t>
            </a:r>
            <a:endParaRPr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CA96796-76FF-12DB-FDC8-746A87153CA1}"/>
              </a:ext>
            </a:extLst>
          </p:cNvPr>
          <p:cNvSpPr/>
          <p:nvPr/>
        </p:nvSpPr>
        <p:spPr>
          <a:xfrm>
            <a:off x="10426481" y="1834851"/>
            <a:ext cx="209063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coreset0RB=48 coreset0offset=0</a:t>
            </a:r>
          </a:p>
          <a:p>
            <a:r>
              <a:rPr lang="en-US" altLang="zh-TW" sz="1400" dirty="0" err="1"/>
              <a:t>gscn</a:t>
            </a:r>
            <a:r>
              <a:rPr lang="en-US" altLang="zh-TW" sz="1400" dirty="0"/>
              <a:t>=8784, </a:t>
            </a:r>
            <a:r>
              <a:rPr lang="en-US" altLang="zh-TW" sz="1400" dirty="0" err="1"/>
              <a:t>absFreqPointA</a:t>
            </a:r>
            <a:r>
              <a:rPr lang="en-US" altLang="zh-TW" sz="1400" dirty="0"/>
              <a:t>=4830780, </a:t>
            </a:r>
            <a:r>
              <a:rPr lang="en-US" altLang="zh-TW" sz="1400" dirty="0" err="1"/>
              <a:t>absArfcnPointA</a:t>
            </a:r>
            <a:r>
              <a:rPr lang="en-US" altLang="zh-TW" sz="1400" dirty="0"/>
              <a:t>=722052, </a:t>
            </a:r>
            <a:r>
              <a:rPr lang="en-US" altLang="zh-TW" sz="1400" dirty="0" err="1"/>
              <a:t>absFreqSsb</a:t>
            </a:r>
            <a:r>
              <a:rPr lang="en-US" altLang="zh-TW" sz="1400" dirty="0"/>
              <a:t>=4850400, </a:t>
            </a:r>
            <a:r>
              <a:rPr lang="en-US" altLang="zh-TW" sz="1400" dirty="0" err="1"/>
              <a:t>absArfcnSsb</a:t>
            </a:r>
            <a:r>
              <a:rPr lang="en-US" altLang="zh-TW" sz="1400" dirty="0"/>
              <a:t>=723360, </a:t>
            </a:r>
            <a:r>
              <a:rPr lang="en-US" altLang="zh-TW" sz="1400" dirty="0" err="1"/>
              <a:t>dlEarfcn</a:t>
            </a:r>
            <a:r>
              <a:rPr lang="en-US" altLang="zh-TW" sz="1400" dirty="0"/>
              <a:t>=723324, </a:t>
            </a:r>
            <a:r>
              <a:rPr lang="en-US" altLang="zh-TW" sz="1400" dirty="0" err="1"/>
              <a:t>nDlCenterFreq</a:t>
            </a:r>
            <a:r>
              <a:rPr lang="en-US" altLang="zh-TW" sz="1400" dirty="0"/>
              <a:t>=4849860, </a:t>
            </a:r>
            <a:r>
              <a:rPr lang="en-US" altLang="zh-TW" sz="1400" dirty="0" err="1"/>
              <a:t>Kssb</a:t>
            </a:r>
            <a:r>
              <a:rPr lang="en-US" altLang="zh-TW" sz="1400" dirty="0"/>
              <a:t>=12, </a:t>
            </a:r>
          </a:p>
          <a:p>
            <a:r>
              <a:rPr lang="en-US" altLang="zh-TW" sz="1400" dirty="0" err="1"/>
              <a:t>offsetToPointA</a:t>
            </a:r>
            <a:r>
              <a:rPr lang="en-US" altLang="zh-TW" sz="1400" dirty="0"/>
              <a:t>=88</a:t>
            </a:r>
          </a:p>
        </p:txBody>
      </p:sp>
    </p:spTree>
    <p:extLst>
      <p:ext uri="{BB962C8B-B14F-4D97-AF65-F5344CB8AC3E}">
        <p14:creationId xmlns:p14="http://schemas.microsoft.com/office/powerpoint/2010/main" val="8372561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D602C055-6ADA-7B58-E240-9BAA58C9C68E}"/>
              </a:ext>
            </a:extLst>
          </p:cNvPr>
          <p:cNvSpPr txBox="1"/>
          <p:nvPr/>
        </p:nvSpPr>
        <p:spPr>
          <a:xfrm>
            <a:off x="890954" y="2873551"/>
            <a:ext cx="31769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absFreqPointA=4830780, </a:t>
            </a:r>
            <a:endParaRPr lang="en-US" altLang="zh-TW" dirty="0"/>
          </a:p>
          <a:p>
            <a:r>
              <a:rPr lang="zh-TW" altLang="en-US" dirty="0"/>
              <a:t>absArfcnPointA=722052, </a:t>
            </a:r>
            <a:endParaRPr lang="en-US" altLang="zh-TW" dirty="0"/>
          </a:p>
          <a:p>
            <a:r>
              <a:rPr lang="zh-TW" altLang="en-US" dirty="0"/>
              <a:t>absFreqSsb=4850400, </a:t>
            </a:r>
            <a:endParaRPr lang="en-US" altLang="zh-TW" dirty="0"/>
          </a:p>
          <a:p>
            <a:r>
              <a:rPr lang="zh-TW" altLang="en-US" dirty="0"/>
              <a:t>absArfcnSsb=723360, </a:t>
            </a:r>
            <a:endParaRPr lang="en-US" altLang="zh-TW" dirty="0"/>
          </a:p>
          <a:p>
            <a:r>
              <a:rPr lang="zh-TW" altLang="en-US" dirty="0"/>
              <a:t>dlEarfcn=723324, </a:t>
            </a:r>
            <a:endParaRPr lang="en-US" altLang="zh-TW" dirty="0"/>
          </a:p>
          <a:p>
            <a:r>
              <a:rPr lang="zh-TW" altLang="en-US" dirty="0"/>
              <a:t>nDlCenterFreq=4849860, </a:t>
            </a:r>
            <a:endParaRPr lang="en-US" altLang="zh-TW" dirty="0"/>
          </a:p>
          <a:p>
            <a:r>
              <a:rPr lang="zh-TW" altLang="en-US" dirty="0"/>
              <a:t>Kssb=12, offsetToPointA=88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7D8BA3-8E23-8C21-8877-1BC399E24C3C}"/>
              </a:ext>
            </a:extLst>
          </p:cNvPr>
          <p:cNvSpPr txBox="1"/>
          <p:nvPr/>
        </p:nvSpPr>
        <p:spPr>
          <a:xfrm>
            <a:off x="4325815" y="2873551"/>
            <a:ext cx="31769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absFreqPointA</a:t>
            </a:r>
            <a:r>
              <a:rPr lang="en-US" altLang="zh-TW" dirty="0"/>
              <a:t>=4830780, </a:t>
            </a:r>
            <a:r>
              <a:rPr lang="en-US" altLang="zh-TW" dirty="0" err="1"/>
              <a:t>absArfcnPointA</a:t>
            </a:r>
            <a:r>
              <a:rPr lang="en-US" altLang="zh-TW" dirty="0"/>
              <a:t>=722052, </a:t>
            </a:r>
            <a:r>
              <a:rPr lang="en-US" altLang="zh-TW" dirty="0" err="1"/>
              <a:t>absFreqSsb</a:t>
            </a:r>
            <a:r>
              <a:rPr lang="en-US" altLang="zh-TW" dirty="0"/>
              <a:t>=4850400, </a:t>
            </a:r>
            <a:r>
              <a:rPr lang="en-US" altLang="zh-TW" dirty="0" err="1"/>
              <a:t>absArfcnSsb</a:t>
            </a:r>
            <a:r>
              <a:rPr lang="en-US" altLang="zh-TW" dirty="0"/>
              <a:t>=723360, </a:t>
            </a:r>
            <a:r>
              <a:rPr lang="en-US" altLang="zh-TW" dirty="0" err="1"/>
              <a:t>dlEarfcn</a:t>
            </a:r>
            <a:r>
              <a:rPr lang="en-US" altLang="zh-TW" dirty="0"/>
              <a:t>=723324, </a:t>
            </a:r>
            <a:r>
              <a:rPr lang="en-US" altLang="zh-TW" dirty="0" err="1"/>
              <a:t>nDlCenterFreq</a:t>
            </a:r>
            <a:r>
              <a:rPr lang="en-US" altLang="zh-TW" dirty="0"/>
              <a:t>=4849860, </a:t>
            </a:r>
            <a:r>
              <a:rPr lang="en-US" altLang="zh-TW" dirty="0" err="1"/>
              <a:t>Kssb</a:t>
            </a:r>
            <a:r>
              <a:rPr lang="en-US" altLang="zh-TW" dirty="0"/>
              <a:t>=12, </a:t>
            </a:r>
          </a:p>
          <a:p>
            <a:r>
              <a:rPr lang="en-US" altLang="zh-TW" dirty="0" err="1"/>
              <a:t>offsetToPointA</a:t>
            </a:r>
            <a:r>
              <a:rPr lang="en-US" altLang="zh-TW" dirty="0"/>
              <a:t>=88</a:t>
            </a:r>
          </a:p>
        </p:txBody>
      </p:sp>
    </p:spTree>
    <p:extLst>
      <p:ext uri="{BB962C8B-B14F-4D97-AF65-F5344CB8AC3E}">
        <p14:creationId xmlns:p14="http://schemas.microsoft.com/office/powerpoint/2010/main" val="2730246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493000" y="189786"/>
            <a:ext cx="46990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 &lt;dlFreqInfo&gt;qSsb&gt;</a:t>
            </a:r>
          </a:p>
          <a:p>
            <a:r>
              <a:rPr lang="zh-TW" altLang="en-US" sz="1400" dirty="0"/>
              <a:t>                    &lt;absFreqPointA&gt;4800720&lt;/absFreqPointA&gt;</a:t>
            </a:r>
          </a:p>
          <a:p>
            <a:r>
              <a:rPr lang="zh-TW" altLang="en-US" sz="1400" dirty="0"/>
              <a:t>                    &lt;absArfcnPointA&gt;720048&lt;/absArfcnPointA&gt;</a:t>
            </a:r>
          </a:p>
          <a:p>
            <a:r>
              <a:rPr lang="zh-TW" altLang="en-US" sz="1400" dirty="0"/>
              <a:t>                    &lt;absFreqSsb&gt;4804320&lt;/absFre</a:t>
            </a:r>
          </a:p>
          <a:p>
            <a:r>
              <a:rPr lang="zh-TW" altLang="en-US" sz="1400" dirty="0"/>
              <a:t>                    &lt;absArfcnSsb&gt;720288&lt;/absArfcnSsb&gt;</a:t>
            </a:r>
          </a:p>
          <a:p>
            <a:r>
              <a:rPr lang="zh-TW" altLang="en-US" sz="1400" dirty="0"/>
              <a:t>                    &lt;nrFreqBand&gt;79&lt;/nrFreqBand&gt;</a:t>
            </a:r>
          </a:p>
          <a:p>
            <a:r>
              <a:rPr lang="zh-TW" altLang="en-US" sz="1400" dirty="0"/>
              <a:t>                    &lt;subCarrierCfg&gt;</a:t>
            </a:r>
          </a:p>
          <a:p>
            <a:r>
              <a:rPr lang="zh-TW" altLang="en-US" sz="1400" dirty="0"/>
              <a:t>                       &lt;offsetToCarrier&gt;0&lt;/offsetToCarrier&gt;</a:t>
            </a:r>
          </a:p>
          <a:p>
            <a:r>
              <a:rPr lang="zh-TW" altLang="en-US" sz="1400" dirty="0"/>
              <a:t>                       &lt;subCarrierSpacing&gt;KHz30&lt;/subCarrierSpacing&gt;</a:t>
            </a:r>
          </a:p>
          <a:p>
            <a:r>
              <a:rPr lang="zh-TW" altLang="en-US" sz="1400" dirty="0"/>
              <a:t>                       &lt;carrierBw&gt;273&lt;/carrierBw&gt;</a:t>
            </a:r>
          </a:p>
          <a:p>
            <a:r>
              <a:rPr lang="zh-TW" altLang="en-US" sz="1400" dirty="0"/>
              <a:t>                    &lt;/subCarrierCfg&gt;</a:t>
            </a:r>
          </a:p>
          <a:p>
            <a:r>
              <a:rPr lang="zh-TW" altLang="en-US" sz="1400" dirty="0"/>
              <a:t>                    &lt;bSChannelBwDL&gt;100MHZ&lt;/bSChannelBwDL&gt;</a:t>
            </a:r>
          </a:p>
          <a:p>
            <a:r>
              <a:rPr lang="zh-TW" altLang="en-US" sz="1400" dirty="0"/>
              <a:t>                    &lt;dlEarfcn&gt;723324&lt;/dlEarfcn&gt;</a:t>
            </a:r>
          </a:p>
          <a:p>
            <a:r>
              <a:rPr lang="zh-TW" altLang="en-US" sz="1400" dirty="0"/>
              <a:t>                 &lt;/dlFreqInfo&gt;</a:t>
            </a:r>
            <a:endParaRPr lang="en-US" altLang="zh-TW" sz="1400" dirty="0"/>
          </a:p>
          <a:p>
            <a:r>
              <a:rPr lang="en-US" altLang="zh-TW" sz="1400" dirty="0"/>
              <a:t> &lt;</a:t>
            </a:r>
            <a:r>
              <a:rPr lang="en-US" altLang="zh-TW" sz="1400" dirty="0" err="1"/>
              <a:t>nDlCenterFreq</a:t>
            </a:r>
            <a:r>
              <a:rPr lang="en-US" altLang="zh-TW" sz="1400" dirty="0"/>
              <a:t>&gt;4849860&lt;/</a:t>
            </a:r>
            <a:r>
              <a:rPr lang="en-US" altLang="zh-TW" sz="1400" dirty="0" err="1"/>
              <a:t>nDlCenterFreq</a:t>
            </a:r>
            <a:r>
              <a:rPr lang="en-US" altLang="zh-TW" sz="1400" dirty="0"/>
              <a:t>&gt;                 &lt;</a:t>
            </a:r>
            <a:r>
              <a:rPr lang="en-US" altLang="zh-TW" sz="1400" dirty="0" err="1"/>
              <a:t>nUlCenterFreq</a:t>
            </a:r>
            <a:r>
              <a:rPr lang="en-US" altLang="zh-TW" sz="1400" dirty="0"/>
              <a:t>&gt;4849860&lt;/</a:t>
            </a:r>
            <a:r>
              <a:rPr lang="en-US" altLang="zh-TW" sz="1400" dirty="0" err="1"/>
              <a:t>nUlCenterFreq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              &lt;</a:t>
            </a:r>
            <a:r>
              <a:rPr lang="en-US" altLang="zh-TW" sz="1400" dirty="0" err="1"/>
              <a:t>nDlBw</a:t>
            </a:r>
            <a:r>
              <a:rPr lang="en-US" altLang="zh-TW" sz="1400" dirty="0"/>
              <a:t>&gt;100&lt;/</a:t>
            </a:r>
            <a:r>
              <a:rPr lang="en-US" altLang="zh-TW" sz="1400" dirty="0" err="1"/>
              <a:t>nDlBw</a:t>
            </a:r>
            <a:r>
              <a:rPr lang="en-US" altLang="zh-TW" sz="1400" dirty="0"/>
              <a:t>&gt;</a:t>
            </a:r>
            <a:endParaRPr lang="zh-TW" altLang="en-US" sz="1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488" y="3944660"/>
            <a:ext cx="7267575" cy="67246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3944660"/>
            <a:ext cx="7143750" cy="67246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5787" y="1292225"/>
            <a:ext cx="7723188" cy="24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56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52496" y="4602892"/>
            <a:ext cx="701486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 &lt;</a:t>
            </a:r>
            <a:r>
              <a:rPr lang="en-US" altLang="zh-TW" dirty="0" err="1"/>
              <a:t>dlFreqInfo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&lt;</a:t>
            </a:r>
            <a:r>
              <a:rPr lang="en-US" altLang="zh-TW" dirty="0" err="1"/>
              <a:t>absFreqPointA</a:t>
            </a:r>
            <a:r>
              <a:rPr lang="en-US" altLang="zh-TW" dirty="0"/>
              <a:t>&gt;3452460&lt;/</a:t>
            </a:r>
            <a:r>
              <a:rPr lang="en-US" altLang="zh-TW" dirty="0" err="1"/>
              <a:t>absFreqPointA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&lt;</a:t>
            </a:r>
            <a:r>
              <a:rPr lang="en-US" altLang="zh-TW" dirty="0" err="1"/>
              <a:t>absArfcnPointA</a:t>
            </a:r>
            <a:r>
              <a:rPr lang="en-US" altLang="zh-TW" dirty="0"/>
              <a:t>&gt;630164&lt;/</a:t>
            </a:r>
            <a:r>
              <a:rPr lang="en-US" altLang="zh-TW" dirty="0" err="1"/>
              <a:t>absArfcnPointA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&lt;</a:t>
            </a:r>
            <a:r>
              <a:rPr lang="en-US" altLang="zh-TW" dirty="0" err="1"/>
              <a:t>absFreqSsb</a:t>
            </a:r>
            <a:r>
              <a:rPr lang="en-US" altLang="zh-TW" dirty="0"/>
              <a:t>&gt;3460800&lt;/</a:t>
            </a:r>
            <a:r>
              <a:rPr lang="en-US" altLang="zh-TW" dirty="0" err="1"/>
              <a:t>absFreqSsb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&lt;</a:t>
            </a:r>
            <a:r>
              <a:rPr lang="en-US" altLang="zh-TW" dirty="0" err="1"/>
              <a:t>absArfcnSsb</a:t>
            </a:r>
            <a:r>
              <a:rPr lang="en-US" altLang="zh-TW" dirty="0"/>
              <a:t>&gt;630720&lt;/</a:t>
            </a:r>
            <a:r>
              <a:rPr lang="en-US" altLang="zh-TW" dirty="0" err="1"/>
              <a:t>absArfcnSsb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&lt;</a:t>
            </a:r>
            <a:r>
              <a:rPr lang="en-US" altLang="zh-TW" dirty="0" err="1"/>
              <a:t>nrFreqBand</a:t>
            </a:r>
            <a:r>
              <a:rPr lang="en-US" altLang="zh-TW" dirty="0"/>
              <a:t>&gt;78&lt;/</a:t>
            </a:r>
            <a:r>
              <a:rPr lang="en-US" altLang="zh-TW" dirty="0" err="1"/>
              <a:t>nrFreqBand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&lt;</a:t>
            </a:r>
            <a:r>
              <a:rPr lang="en-US" altLang="zh-TW" dirty="0" err="1"/>
              <a:t>subCarrierCfg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   &lt;</a:t>
            </a:r>
            <a:r>
              <a:rPr lang="en-US" altLang="zh-TW" dirty="0" err="1"/>
              <a:t>offsetToCarrier</a:t>
            </a:r>
            <a:r>
              <a:rPr lang="en-US" altLang="zh-TW" dirty="0"/>
              <a:t>&gt;0&lt;/</a:t>
            </a:r>
            <a:r>
              <a:rPr lang="en-US" altLang="zh-TW" dirty="0" err="1"/>
              <a:t>offsetToCarrier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   &lt;</a:t>
            </a:r>
            <a:r>
              <a:rPr lang="en-US" altLang="zh-TW" dirty="0" err="1"/>
              <a:t>subCarrierSpacing</a:t>
            </a:r>
            <a:r>
              <a:rPr lang="en-US" altLang="zh-TW" dirty="0"/>
              <a:t>&gt;KHz30&lt;/</a:t>
            </a:r>
            <a:r>
              <a:rPr lang="en-US" altLang="zh-TW" dirty="0" err="1"/>
              <a:t>subCarrierSpacing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   &lt;</a:t>
            </a:r>
            <a:r>
              <a:rPr lang="en-US" altLang="zh-TW" dirty="0" err="1"/>
              <a:t>carrierBw</a:t>
            </a:r>
            <a:r>
              <a:rPr lang="en-US" altLang="zh-TW" dirty="0"/>
              <a:t>&gt;51&lt;/</a:t>
            </a:r>
            <a:r>
              <a:rPr lang="en-US" altLang="zh-TW" dirty="0" err="1"/>
              <a:t>carrierBw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&lt;/</a:t>
            </a:r>
            <a:r>
              <a:rPr lang="en-US" altLang="zh-TW" dirty="0" err="1"/>
              <a:t>subCarrierCfg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&lt;</a:t>
            </a:r>
            <a:r>
              <a:rPr lang="en-US" altLang="zh-TW" dirty="0" err="1"/>
              <a:t>bSChannelBwDL</a:t>
            </a:r>
            <a:r>
              <a:rPr lang="en-US" altLang="zh-TW" dirty="0"/>
              <a:t>&gt;20MHZ&lt;/</a:t>
            </a:r>
            <a:r>
              <a:rPr lang="en-US" altLang="zh-TW" dirty="0" err="1"/>
              <a:t>bSChannelBwDL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&lt;</a:t>
            </a:r>
            <a:r>
              <a:rPr lang="en-US" altLang="zh-TW" dirty="0" err="1"/>
              <a:t>dlEarfcn</a:t>
            </a:r>
            <a:r>
              <a:rPr lang="en-US" altLang="zh-TW" dirty="0"/>
              <a:t>&gt;633440&lt;/</a:t>
            </a:r>
            <a:r>
              <a:rPr lang="en-US" altLang="zh-TW" dirty="0" err="1"/>
              <a:t>dlEarfcn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&lt;/</a:t>
            </a:r>
            <a:r>
              <a:rPr lang="en-US" altLang="zh-TW" dirty="0" err="1"/>
              <a:t>dlFreqInfo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&lt;</a:t>
            </a:r>
            <a:r>
              <a:rPr lang="en-US" altLang="zh-TW" dirty="0" err="1"/>
              <a:t>nDlCenterFreq</a:t>
            </a:r>
            <a:r>
              <a:rPr lang="en-US" altLang="zh-TW" dirty="0"/>
              <a:t>&gt;3501600&lt;/</a:t>
            </a:r>
            <a:r>
              <a:rPr lang="en-US" altLang="zh-TW" dirty="0" err="1"/>
              <a:t>nDlCenterFreq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&lt;</a:t>
            </a:r>
            <a:r>
              <a:rPr lang="en-US" altLang="zh-TW" dirty="0" err="1"/>
              <a:t>nUlCenterFreq</a:t>
            </a:r>
            <a:r>
              <a:rPr lang="en-US" altLang="zh-TW" dirty="0"/>
              <a:t>&gt;3501600&lt;/</a:t>
            </a:r>
            <a:r>
              <a:rPr lang="en-US" altLang="zh-TW" dirty="0" err="1"/>
              <a:t>nUlCenterFreq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51RB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413" y="840517"/>
            <a:ext cx="8020050" cy="75247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87082" y="1448602"/>
            <a:ext cx="701486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gscn</a:t>
            </a:r>
            <a:r>
              <a:rPr lang="en-US" altLang="zh-TW" dirty="0"/>
              <a:t>=7847, </a:t>
            </a:r>
          </a:p>
          <a:p>
            <a:r>
              <a:rPr lang="en-US" altLang="zh-TW" dirty="0" err="1"/>
              <a:t>absFreqPointA</a:t>
            </a:r>
            <a:r>
              <a:rPr lang="en-US" altLang="zh-TW" dirty="0"/>
              <a:t>=3492420, </a:t>
            </a:r>
          </a:p>
          <a:p>
            <a:r>
              <a:rPr lang="en-US" altLang="zh-TW" dirty="0" err="1"/>
              <a:t>absArfcnPointA</a:t>
            </a:r>
            <a:r>
              <a:rPr lang="en-US" altLang="zh-TW" dirty="0"/>
              <a:t>=632828, </a:t>
            </a:r>
          </a:p>
          <a:p>
            <a:r>
              <a:rPr lang="en-US" altLang="zh-TW" dirty="0" err="1"/>
              <a:t>absFreqSsb</a:t>
            </a:r>
            <a:r>
              <a:rPr lang="en-US" altLang="zh-TW" dirty="0"/>
              <a:t>=3501120, </a:t>
            </a:r>
          </a:p>
          <a:p>
            <a:r>
              <a:rPr lang="en-US" altLang="zh-TW" dirty="0" err="1"/>
              <a:t>absArfcnSsb</a:t>
            </a:r>
            <a:r>
              <a:rPr lang="en-US" altLang="zh-TW" dirty="0"/>
              <a:t>=633408, </a:t>
            </a:r>
          </a:p>
          <a:p>
            <a:r>
              <a:rPr lang="en-US" altLang="zh-TW" dirty="0" err="1"/>
              <a:t>dlEarfcn</a:t>
            </a:r>
            <a:r>
              <a:rPr lang="en-US" altLang="zh-TW" dirty="0"/>
              <a:t>=633440, </a:t>
            </a:r>
          </a:p>
          <a:p>
            <a:r>
              <a:rPr lang="en-US" altLang="zh-TW" dirty="0" err="1"/>
              <a:t>nDlCenterFreq</a:t>
            </a:r>
            <a:r>
              <a:rPr lang="en-US" altLang="zh-TW" dirty="0"/>
              <a:t>=3501600, </a:t>
            </a:r>
          </a:p>
          <a:p>
            <a:r>
              <a:rPr lang="en-US" altLang="zh-TW" dirty="0" err="1"/>
              <a:t>Kssb</a:t>
            </a:r>
            <a:r>
              <a:rPr lang="en-US" altLang="zh-TW" dirty="0"/>
              <a:t>=4, </a:t>
            </a:r>
          </a:p>
          <a:p>
            <a:r>
              <a:rPr lang="en-US" altLang="zh-TW" dirty="0" err="1"/>
              <a:t>offsetToPointA</a:t>
            </a:r>
            <a:r>
              <a:rPr lang="en-US" altLang="zh-TW" dirty="0"/>
              <a:t>=28</a:t>
            </a:r>
          </a:p>
        </p:txBody>
      </p:sp>
      <p:sp>
        <p:nvSpPr>
          <p:cNvPr id="5" name="矩形 4"/>
          <p:cNvSpPr/>
          <p:nvPr/>
        </p:nvSpPr>
        <p:spPr>
          <a:xfrm>
            <a:off x="479082" y="440424"/>
            <a:ext cx="1669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N78 cig BW20</a:t>
            </a:r>
          </a:p>
        </p:txBody>
      </p:sp>
    </p:spTree>
    <p:extLst>
      <p:ext uri="{BB962C8B-B14F-4D97-AF65-F5344CB8AC3E}">
        <p14:creationId xmlns:p14="http://schemas.microsoft.com/office/powerpoint/2010/main" val="3647032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&gt;3554700&lt;/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&gt;636980&lt;/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&gt;3563040&lt;/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&gt;637536&lt;/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77274" y="7325182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82495" y="5362847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=17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</a:p>
          <a:p>
            <a:pPr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17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</a:rPr>
              <a:t>16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3563040 =</a:t>
            </a:r>
            <a:r>
              <a:rPr lang="zh-TW" altLang="en-US" sz="11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100" dirty="0">
                <a:solidFill>
                  <a:srgbClr val="0000FF"/>
                </a:solidFill>
              </a:rPr>
              <a:t>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1440, N=391</a:t>
            </a:r>
            <a:endParaRPr lang="en-US" altLang="zh-TW" sz="1100" dirty="0">
              <a:solidFill>
                <a:srgbClr val="FF00FF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754074" y="6154124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810165" y="6864454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671007" y="2695545"/>
            <a:ext cx="4652378" cy="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456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4195084" y="490384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單箭頭接點 27"/>
          <p:cNvCxnSpPr/>
          <p:nvPr/>
        </p:nvCxnSpPr>
        <p:spPr>
          <a:xfrm>
            <a:off x="7977495" y="3918617"/>
            <a:ext cx="0" cy="2383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7828160" y="4175132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383260" y="763814"/>
            <a:ext cx="0" cy="339319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6872715" y="3770395"/>
            <a:ext cx="1199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Offset(RB)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12RB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30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 err="1">
                <a:solidFill>
                  <a:srgbClr val="FF0000"/>
                </a:solidFill>
              </a:rPr>
              <a:t>scs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12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548191" y="2091155"/>
            <a:ext cx="1331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CORESET 0(24 RB)</a:t>
            </a:r>
          </a:p>
          <a:p>
            <a:r>
              <a:rPr lang="en-US" altLang="zh-TW" sz="1200" dirty="0"/>
              <a:t>CS0 is within the bandwidth part </a:t>
            </a:r>
            <a:endParaRPr lang="zh-TW" altLang="en-US" sz="1200" dirty="0"/>
          </a:p>
        </p:txBody>
      </p:sp>
      <p:sp>
        <p:nvSpPr>
          <p:cNvPr id="33" name="矩形 32"/>
          <p:cNvSpPr/>
          <p:nvPr/>
        </p:nvSpPr>
        <p:spPr>
          <a:xfrm>
            <a:off x="9867593" y="246757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3603840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0271931" y="4404184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 *12*15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8007017" y="4759829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3554700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6200099" y="4126782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26*12*15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6200099" y="3608872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4*15 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175700" y="2595992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10*12*30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936686" y="1588262"/>
            <a:ext cx="123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Offset(RB)</a:t>
            </a:r>
          </a:p>
          <a:p>
            <a:r>
              <a:rPr lang="en-US" altLang="zh-TW" sz="1200" dirty="0"/>
              <a:t>48</a:t>
            </a:r>
            <a:r>
              <a:rPr lang="zh-TW" altLang="en-US" sz="1200" dirty="0"/>
              <a:t> </a:t>
            </a:r>
            <a:r>
              <a:rPr lang="en-US" altLang="zh-TW" sz="1200" dirty="0"/>
              <a:t>RB</a:t>
            </a:r>
            <a:r>
              <a:rPr lang="zh-TW" altLang="en-US" sz="1200" dirty="0"/>
              <a:t>*</a:t>
            </a:r>
            <a:r>
              <a:rPr lang="en-US" altLang="zh-TW" sz="1200" dirty="0"/>
              <a:t>30 </a:t>
            </a:r>
            <a:r>
              <a:rPr lang="en-US" altLang="zh-TW" sz="1200" dirty="0" err="1"/>
              <a:t>scs</a:t>
            </a:r>
            <a:r>
              <a:rPr lang="zh-TW" altLang="en-US" sz="1200" dirty="0"/>
              <a:t>*</a:t>
            </a:r>
            <a:r>
              <a:rPr lang="en-US" altLang="zh-TW" sz="1200" dirty="0"/>
              <a:t>12</a:t>
            </a:r>
            <a:endParaRPr lang="zh-TW" altLang="en-US" sz="1200" dirty="0"/>
          </a:p>
        </p:txBody>
      </p:sp>
      <p:sp>
        <p:nvSpPr>
          <p:cNvPr id="41" name="矩形 40"/>
          <p:cNvSpPr/>
          <p:nvPr/>
        </p:nvSpPr>
        <p:spPr>
          <a:xfrm>
            <a:off x="4428294" y="1906489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3563040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8032028" y="4232060"/>
            <a:ext cx="108234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3555060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8423666" y="455428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3572340</a:t>
            </a:r>
            <a:endParaRPr lang="zh-TW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0203887" y="181060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3608160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10311007" y="4064856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3554700</a:t>
            </a:r>
            <a:endParaRPr lang="zh-TW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0814700" y="1587235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0785328" y="2746287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00526" y="4545059"/>
            <a:ext cx="5355205" cy="2782864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4430973" y="3899050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3599520</a:t>
            </a:r>
            <a:endParaRPr lang="zh-TW" altLang="en-US" dirty="0"/>
          </a:p>
        </p:txBody>
      </p:sp>
      <p:cxnSp>
        <p:nvCxnSpPr>
          <p:cNvPr id="51" name="直線接點 50"/>
          <p:cNvCxnSpPr/>
          <p:nvPr/>
        </p:nvCxnSpPr>
        <p:spPr>
          <a:xfrm>
            <a:off x="6905782" y="3979259"/>
            <a:ext cx="1120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1218457" y="309059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24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3599520</a:t>
            </a:r>
          </a:p>
          <a:p>
            <a:pPr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3599520</a:t>
            </a:r>
            <a:r>
              <a:rPr lang="en-US" altLang="zh-TW" sz="1100" dirty="0">
                <a:solidFill>
                  <a:srgbClr val="00B0F0"/>
                </a:solidFill>
              </a:rPr>
              <a:t>+</a:t>
            </a:r>
            <a:r>
              <a:rPr lang="en-US" altLang="zh-TW" sz="1100" dirty="0">
                <a:solidFill>
                  <a:srgbClr val="9933FF"/>
                </a:solidFill>
              </a:rPr>
              <a:t> 0*12*15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+ </a:t>
            </a:r>
            <a:r>
              <a:rPr lang="en-US" altLang="zh-TW" sz="1100" dirty="0">
                <a:solidFill>
                  <a:srgbClr val="FF00FF"/>
                </a:solidFill>
              </a:rPr>
              <a:t>16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+ </a:t>
            </a:r>
            <a:r>
              <a:rPr lang="en-US" altLang="zh-TW" sz="1100" dirty="0">
                <a:solidFill>
                  <a:srgbClr val="FF0000"/>
                </a:solidFill>
                <a:effectLst/>
              </a:rPr>
              <a:t>10*12*30 </a:t>
            </a:r>
            <a:r>
              <a:rPr lang="en-US" altLang="zh-TW" sz="1100" dirty="0">
                <a:solidFill>
                  <a:srgbClr val="0000FF"/>
                </a:solidFill>
              </a:rPr>
              <a:t>= 3603360 =</a:t>
            </a:r>
            <a:r>
              <a:rPr lang="zh-TW" altLang="en-US" sz="1100" dirty="0">
                <a:solidFill>
                  <a:srgbClr val="0000FF"/>
                </a:solidFill>
              </a:rPr>
              <a:t> </a:t>
            </a:r>
            <a:r>
              <a:rPr lang="en-US" altLang="zh-TW" sz="1100" dirty="0">
                <a:solidFill>
                  <a:srgbClr val="0000FF"/>
                </a:solidFill>
              </a:rPr>
              <a:t>3000000+N*1440</a:t>
            </a:r>
          </a:p>
        </p:txBody>
      </p:sp>
      <p:pic>
        <p:nvPicPr>
          <p:cNvPr id="2050" name="Picture 2" descr="https://www.sharetechnote.com/html/5G/image/NR_CORESET0_Position_FrequencyDomain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163" y="5538802"/>
            <a:ext cx="5635254" cy="431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矩形 51"/>
          <p:cNvSpPr/>
          <p:nvPr/>
        </p:nvSpPr>
        <p:spPr>
          <a:xfrm>
            <a:off x="-911900" y="7327923"/>
            <a:ext cx="4271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MIB</a:t>
            </a:r>
          </a:p>
          <a:p>
            <a:r>
              <a:rPr lang="en-US" altLang="zh-TW" dirty="0"/>
              <a:t>PDCCH </a:t>
            </a:r>
            <a:r>
              <a:rPr lang="en-US" altLang="zh-TW" dirty="0" err="1"/>
              <a:t>Config</a:t>
            </a:r>
            <a:r>
              <a:rPr lang="en-US" altLang="zh-TW" dirty="0"/>
              <a:t> SIB1         = 0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u="sng" dirty="0"/>
              <a:t>0000</a:t>
            </a:r>
            <a:r>
              <a:rPr lang="zh-TW" altLang="en-US" dirty="0"/>
              <a:t> </a:t>
            </a:r>
            <a:r>
              <a:rPr lang="en-US" altLang="zh-TW" u="sng" dirty="0"/>
              <a:t>0000</a:t>
            </a:r>
            <a:endParaRPr lang="zh-TW" altLang="en-US" u="sng" dirty="0"/>
          </a:p>
        </p:txBody>
      </p:sp>
      <p:sp>
        <p:nvSpPr>
          <p:cNvPr id="53" name="矩形 52"/>
          <p:cNvSpPr/>
          <p:nvPr/>
        </p:nvSpPr>
        <p:spPr>
          <a:xfrm>
            <a:off x="12629565" y="-3606"/>
            <a:ext cx="3938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https://www.sqimway.com/nr_refA.php</a:t>
            </a:r>
          </a:p>
        </p:txBody>
      </p:sp>
      <p:pic>
        <p:nvPicPr>
          <p:cNvPr id="54" name="圖片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84" y="640094"/>
            <a:ext cx="7593552" cy="6306887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290804" y="1575601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&lt;</a:t>
            </a:r>
            <a:r>
              <a:rPr lang="en-US" altLang="zh-TW" sz="1100" dirty="0" err="1"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ea typeface="Calibri" panose="020F0502020204030204" pitchFamily="34" charset="0"/>
              </a:rPr>
              <a:t>&gt;3554700&lt;/</a:t>
            </a:r>
            <a:r>
              <a:rPr lang="en-US" altLang="zh-TW" sz="1100" dirty="0" err="1"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&lt;</a:t>
            </a:r>
            <a:r>
              <a:rPr lang="en-US" altLang="zh-TW" sz="1100" dirty="0" err="1"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ea typeface="Calibri" panose="020F0502020204030204" pitchFamily="34" charset="0"/>
              </a:rPr>
              <a:t>&gt;636980&lt;/</a:t>
            </a:r>
            <a:r>
              <a:rPr lang="en-US" altLang="zh-TW" sz="1100" dirty="0" err="1"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&lt;</a:t>
            </a:r>
            <a:r>
              <a:rPr lang="en-US" altLang="zh-TW" sz="1100" dirty="0" err="1"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ea typeface="Calibri" panose="020F0502020204030204" pitchFamily="34" charset="0"/>
              </a:rPr>
              <a:t>&gt;3563040&lt;/</a:t>
            </a:r>
            <a:r>
              <a:rPr lang="en-US" altLang="zh-TW" sz="1100" dirty="0" err="1"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&lt;</a:t>
            </a:r>
            <a:r>
              <a:rPr lang="en-US" altLang="zh-TW" sz="1100" dirty="0" err="1"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ea typeface="Calibri" panose="020F0502020204030204" pitchFamily="34" charset="0"/>
              </a:rPr>
              <a:t>&gt;637536&lt;/</a:t>
            </a:r>
            <a:r>
              <a:rPr lang="en-US" altLang="zh-TW" sz="1100" dirty="0" err="1"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&lt;</a:t>
            </a:r>
            <a:r>
              <a:rPr lang="en-US" altLang="zh-TW" sz="1100" dirty="0" err="1"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&lt;</a:t>
            </a:r>
            <a:r>
              <a:rPr lang="en-US" altLang="zh-TW" sz="1100" dirty="0" err="1"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   &lt;</a:t>
            </a:r>
            <a:r>
              <a:rPr lang="en-US" altLang="zh-TW" sz="1100" dirty="0" err="1"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   &lt;</a:t>
            </a:r>
            <a:r>
              <a:rPr lang="en-US" altLang="zh-TW" sz="1100" dirty="0" err="1"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   &lt;</a:t>
            </a:r>
            <a:r>
              <a:rPr lang="en-US" altLang="zh-TW" sz="1100" dirty="0" err="1"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a typeface="Calibri" panose="020F0502020204030204" pitchFamily="34" charset="0"/>
              </a:rPr>
              <a:t>&gt;273&lt;/</a:t>
            </a:r>
            <a:r>
              <a:rPr lang="en-US" altLang="zh-TW" sz="1100" dirty="0" err="1"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&lt;/</a:t>
            </a:r>
            <a:r>
              <a:rPr lang="en-US" altLang="zh-TW" sz="1100" dirty="0" err="1"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&lt;</a:t>
            </a:r>
            <a:r>
              <a:rPr lang="en-US" altLang="zh-TW" sz="1100" dirty="0" err="1"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&lt;</a:t>
            </a:r>
            <a:r>
              <a:rPr lang="en-US" altLang="zh-TW" sz="1100" dirty="0" err="1"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4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&gt;3554700&lt;/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&gt;636980&lt;/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&gt;3563040&lt;/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&gt;637536&lt;/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4961336" y="9150863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115" y="7188528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=26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</a:p>
          <a:p>
            <a:pPr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26*12*15 +</a:t>
            </a:r>
            <a:r>
              <a:rPr lang="en-US" altLang="zh-TW" sz="1100" dirty="0">
                <a:solidFill>
                  <a:srgbClr val="FF00FF"/>
                </a:solidFill>
              </a:rPr>
              <a:t>4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</a:t>
            </a:r>
            <a:r>
              <a:rPr lang="en-US" altLang="zh-TW" sz="1100" dirty="0">
                <a:solidFill>
                  <a:srgbClr val="FF0000"/>
                </a:solidFill>
                <a:effectLst/>
              </a:rPr>
              <a:t>+ 10*12*30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3563040 =</a:t>
            </a:r>
            <a:r>
              <a:rPr lang="zh-TW" altLang="en-US" sz="11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100" dirty="0">
                <a:solidFill>
                  <a:srgbClr val="0000FF"/>
                </a:solidFill>
              </a:rPr>
              <a:t>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1440, N=391</a:t>
            </a:r>
            <a:endParaRPr lang="en-US" altLang="zh-TW" sz="1100" dirty="0">
              <a:solidFill>
                <a:srgbClr val="FF00FF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4884536" y="7979805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4828445" y="8690135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671007" y="2695545"/>
            <a:ext cx="4652378" cy="6177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018929" y="435789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3603840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615246" y="5958499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dirty="0">
                <a:solidFill>
                  <a:srgbClr val="00B050"/>
                </a:solidFill>
              </a:rPr>
              <a:t>0 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200372" y="6266887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3554700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8322841" y="5880765"/>
            <a:ext cx="11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26*12*15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715655" y="5356521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4</a:t>
            </a:r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>
                <a:solidFill>
                  <a:srgbClr val="FF00FF"/>
                </a:solidFill>
              </a:rPr>
              <a:t>*15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741520" y="4742616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10*12*30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326226" y="4357895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3563040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3720145" y="780173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4740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597159" y="7950029"/>
            <a:ext cx="22204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=27*12*15=4860</a:t>
            </a:r>
          </a:p>
          <a:p>
            <a:r>
              <a:rPr lang="en-US" altLang="zh-TW" dirty="0"/>
              <a:t>4860/360=13.5(</a:t>
            </a:r>
            <a:r>
              <a:rPr lang="zh-TW" altLang="en-US" dirty="0"/>
              <a:t>非整</a:t>
            </a:r>
            <a:r>
              <a:rPr lang="en-US" altLang="zh-TW" dirty="0"/>
              <a:t>)</a:t>
            </a:r>
          </a:p>
        </p:txBody>
      </p:sp>
      <p:sp>
        <p:nvSpPr>
          <p:cNvPr id="30" name="矩形 29"/>
          <p:cNvSpPr/>
          <p:nvPr/>
        </p:nvSpPr>
        <p:spPr>
          <a:xfrm>
            <a:off x="14648199" y="7353867"/>
            <a:ext cx="1535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=4*15=60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6898295" y="7344635"/>
            <a:ext cx="176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=16*15=240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923342" y="7992938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=26*12*15=4680</a:t>
            </a:r>
          </a:p>
          <a:p>
            <a:r>
              <a:rPr lang="en-US" altLang="zh-TW" dirty="0"/>
              <a:t>4680/360=</a:t>
            </a:r>
            <a:r>
              <a:rPr lang="zh-TW" altLang="en-US" dirty="0"/>
              <a:t> </a:t>
            </a:r>
            <a:r>
              <a:rPr lang="en-US" altLang="zh-TW" dirty="0"/>
              <a:t>13</a:t>
            </a:r>
            <a:endParaRPr lang="zh-TW" altLang="en-US" dirty="0"/>
          </a:p>
        </p:txBody>
      </p:sp>
      <p:cxnSp>
        <p:nvCxnSpPr>
          <p:cNvPr id="33" name="直線單箭頭接點 32"/>
          <p:cNvCxnSpPr/>
          <p:nvPr/>
        </p:nvCxnSpPr>
        <p:spPr>
          <a:xfrm>
            <a:off x="14276891" y="7356818"/>
            <a:ext cx="0" cy="1516541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14573653" y="7356818"/>
            <a:ext cx="0" cy="484002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6854143" y="7399092"/>
            <a:ext cx="0" cy="753056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14573653" y="7840820"/>
            <a:ext cx="0" cy="103253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16854143" y="8194220"/>
            <a:ext cx="0" cy="65411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4885218" y="8927542"/>
            <a:ext cx="282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RB=30scs*12subcarrier=360</a:t>
            </a:r>
            <a:endParaRPr lang="zh-TW" altLang="en-US" dirty="0"/>
          </a:p>
        </p:txBody>
      </p:sp>
      <p:cxnSp>
        <p:nvCxnSpPr>
          <p:cNvPr id="39" name="直線接點 38"/>
          <p:cNvCxnSpPr>
            <a:stCxn id="40" idx="3"/>
          </p:cNvCxnSpPr>
          <p:nvPr/>
        </p:nvCxnSpPr>
        <p:spPr>
          <a:xfrm>
            <a:off x="13940345" y="8894395"/>
            <a:ext cx="47502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3137240" y="8709729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PointA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12669515" y="7140516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</a:rPr>
              <a:t>3559440</a:t>
            </a:r>
          </a:p>
        </p:txBody>
      </p:sp>
      <p:sp>
        <p:nvSpPr>
          <p:cNvPr id="42" name="矩形 41"/>
          <p:cNvSpPr/>
          <p:nvPr/>
        </p:nvSpPr>
        <p:spPr>
          <a:xfrm>
            <a:off x="12153900" y="8724157"/>
            <a:ext cx="1082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3554700</a:t>
            </a:r>
          </a:p>
          <a:p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5326226" y="5018428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3559440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0906543" y="3955417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0906543" y="4764836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-7915979" y="3984620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直線單箭頭接點 70"/>
          <p:cNvCxnSpPr/>
          <p:nvPr/>
        </p:nvCxnSpPr>
        <p:spPr>
          <a:xfrm>
            <a:off x="-4133568" y="7412853"/>
            <a:ext cx="0" cy="30111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>
            <a:off x="-4332583" y="7713967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-3727803" y="4258050"/>
            <a:ext cx="0" cy="345591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-5358611" y="7325182"/>
            <a:ext cx="1199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Offset(RB)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12RB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30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 err="1">
                <a:solidFill>
                  <a:srgbClr val="FF0000"/>
                </a:solidFill>
              </a:rPr>
              <a:t>scs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12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-3562872" y="5585391"/>
            <a:ext cx="1331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CORESET 0(24 RB)</a:t>
            </a:r>
          </a:p>
          <a:p>
            <a:r>
              <a:rPr lang="en-US" altLang="zh-TW" sz="1200" dirty="0"/>
              <a:t>CS0 is within the bandwidth part </a:t>
            </a:r>
            <a:endParaRPr lang="zh-TW" altLang="en-US" sz="1200" dirty="0"/>
          </a:p>
        </p:txBody>
      </p:sp>
      <p:sp>
        <p:nvSpPr>
          <p:cNvPr id="76" name="矩形 75"/>
          <p:cNvSpPr/>
          <p:nvPr/>
        </p:nvSpPr>
        <p:spPr>
          <a:xfrm>
            <a:off x="-1933913" y="599994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3603840</a:t>
            </a:r>
            <a:endParaRPr lang="zh-TW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-1839132" y="7898420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 *12*15</a:t>
            </a:r>
            <a:endParaRPr lang="zh-TW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-4104046" y="8254065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3554700</a:t>
            </a:r>
            <a:endParaRPr lang="zh-TW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-5910964" y="7621018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26*12*15</a:t>
            </a:r>
            <a:endParaRPr lang="zh-TW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-5910964" y="7103108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4</a:t>
            </a:r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>
                <a:solidFill>
                  <a:srgbClr val="FF00FF"/>
                </a:solidFill>
              </a:rPr>
              <a:t>*15</a:t>
            </a:r>
            <a:endParaRPr lang="zh-TW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-6935363" y="6090228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10*12*30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-4174377" y="5082498"/>
            <a:ext cx="123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Offset(RB)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48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RB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30 </a:t>
            </a:r>
            <a:r>
              <a:rPr lang="en-US" altLang="zh-TW" sz="1200" dirty="0" err="1">
                <a:solidFill>
                  <a:srgbClr val="FF0000"/>
                </a:solidFill>
              </a:rPr>
              <a:t>scs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12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-7682769" y="5400725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3563040</a:t>
            </a:r>
            <a:endParaRPr lang="zh-TW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-3638351" y="7283324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3555060</a:t>
            </a:r>
            <a:endParaRPr lang="zh-TW" altLang="en-US" dirty="0"/>
          </a:p>
        </p:txBody>
      </p:sp>
      <p:sp>
        <p:nvSpPr>
          <p:cNvPr id="87" name="矩形 86"/>
          <p:cNvSpPr/>
          <p:nvPr/>
        </p:nvSpPr>
        <p:spPr>
          <a:xfrm>
            <a:off x="-3589098" y="4007322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3572340</a:t>
            </a:r>
            <a:endParaRPr lang="zh-TW" altLang="en-US" dirty="0"/>
          </a:p>
        </p:txBody>
      </p:sp>
      <p:sp>
        <p:nvSpPr>
          <p:cNvPr id="88" name="矩形 87"/>
          <p:cNvSpPr/>
          <p:nvPr/>
        </p:nvSpPr>
        <p:spPr>
          <a:xfrm>
            <a:off x="-1832342" y="3823196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3652980</a:t>
            </a:r>
            <a:endParaRPr lang="zh-TW" altLang="en-US" dirty="0"/>
          </a:p>
        </p:txBody>
      </p:sp>
      <p:sp>
        <p:nvSpPr>
          <p:cNvPr id="89" name="矩形 88"/>
          <p:cNvSpPr/>
          <p:nvPr/>
        </p:nvSpPr>
        <p:spPr>
          <a:xfrm>
            <a:off x="-1800056" y="7559092"/>
            <a:ext cx="108234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3554700</a:t>
            </a:r>
            <a:endParaRPr lang="zh-TW" altLang="en-US" dirty="0"/>
          </a:p>
        </p:txBody>
      </p:sp>
      <p:sp>
        <p:nvSpPr>
          <p:cNvPr id="90" name="矩形 89"/>
          <p:cNvSpPr/>
          <p:nvPr/>
        </p:nvSpPr>
        <p:spPr>
          <a:xfrm>
            <a:off x="-849798" y="5212225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sp>
        <p:nvSpPr>
          <p:cNvPr id="91" name="矩形 90"/>
          <p:cNvSpPr/>
          <p:nvPr/>
        </p:nvSpPr>
        <p:spPr>
          <a:xfrm>
            <a:off x="-875117" y="6846076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-7680090" y="7393286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3559380</a:t>
            </a:r>
            <a:endParaRPr lang="zh-TW" altLang="en-US" dirty="0"/>
          </a:p>
        </p:txBody>
      </p:sp>
      <p:cxnSp>
        <p:nvCxnSpPr>
          <p:cNvPr id="93" name="直線接點 92"/>
          <p:cNvCxnSpPr/>
          <p:nvPr/>
        </p:nvCxnSpPr>
        <p:spPr>
          <a:xfrm>
            <a:off x="-5283756" y="7436533"/>
            <a:ext cx="11208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圖片 9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366188" y="8970780"/>
            <a:ext cx="5355205" cy="278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72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195804" y="254725"/>
            <a:ext cx="7845109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400" dirty="0">
                <a:solidFill>
                  <a:schemeClr val="accent2"/>
                </a:solidFill>
              </a:rPr>
              <a:t>dlEarfcn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=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4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=26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B0F0"/>
                </a:solidFill>
              </a:rPr>
              <a:t>Point A </a:t>
            </a:r>
            <a:r>
              <a:rPr lang="en-US" altLang="zh-TW" sz="1400" dirty="0">
                <a:solidFill>
                  <a:schemeClr val="accent2"/>
                </a:solidFill>
              </a:rPr>
              <a:t>=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 – </a:t>
            </a:r>
            <a:r>
              <a:rPr lang="zh-TW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</a:rPr>
              <a:t>/2*12 sub*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400" dirty="0">
                <a:solidFill>
                  <a:srgbClr val="00B0F0"/>
                </a:solidFill>
              </a:rPr>
              <a:t>Point A + </a:t>
            </a:r>
            <a:r>
              <a:rPr lang="en-US" altLang="zh-TW" sz="14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4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dirty="0">
                <a:solidFill>
                  <a:srgbClr val="00B0F0"/>
                </a:solidFill>
              </a:rPr>
              <a:t>Point A = </a:t>
            </a:r>
            <a:r>
              <a:rPr lang="en-US" altLang="zh-TW" sz="1400" dirty="0">
                <a:solidFill>
                  <a:schemeClr val="accent2"/>
                </a:solidFill>
              </a:rPr>
              <a:t>3603840 – 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400" dirty="0">
                <a:effectLst/>
              </a:rPr>
              <a:t>/2*12 *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</a:p>
          <a:p>
            <a:pPr>
              <a:defRPr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4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  <a:r>
              <a:rPr lang="en-US" altLang="zh-TW" sz="1400" dirty="0">
                <a:solidFill>
                  <a:srgbClr val="00B0F0"/>
                </a:solidFill>
              </a:rPr>
              <a:t> + 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26*12*15 +</a:t>
            </a:r>
            <a:r>
              <a:rPr lang="en-US" altLang="zh-TW" sz="1400" dirty="0">
                <a:solidFill>
                  <a:srgbClr val="FF00FF"/>
                </a:solidFill>
              </a:rPr>
              <a:t>4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 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*15 </a:t>
            </a:r>
            <a:r>
              <a:rPr lang="en-US" altLang="zh-TW" sz="1400" dirty="0">
                <a:solidFill>
                  <a:srgbClr val="FF0000"/>
                </a:solidFill>
                <a:effectLst/>
              </a:rPr>
              <a:t>+ 10*12*30 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= </a:t>
            </a:r>
            <a:r>
              <a:rPr lang="en-US" altLang="zh-TW" sz="1400" dirty="0">
                <a:solidFill>
                  <a:srgbClr val="202124"/>
                </a:solidFill>
                <a:latin typeface="arial" panose="020B0604020202020204" pitchFamily="34" charset="0"/>
              </a:rPr>
              <a:t>3563040 =</a:t>
            </a:r>
            <a:r>
              <a:rPr lang="zh-TW" alt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3000000+N</a:t>
            </a:r>
            <a:r>
              <a:rPr lang="zh-TW" altLang="en-US" sz="1400" dirty="0">
                <a:solidFill>
                  <a:srgbClr val="0000FF"/>
                </a:solidFill>
              </a:rPr>
              <a:t>*</a:t>
            </a:r>
            <a:r>
              <a:rPr lang="en-US" altLang="zh-TW" sz="1400" dirty="0">
                <a:solidFill>
                  <a:srgbClr val="0000FF"/>
                </a:solidFill>
              </a:rPr>
              <a:t>1440, N=391</a:t>
            </a:r>
            <a:endParaRPr lang="en-US" altLang="zh-TW" sz="1400" dirty="0">
              <a:solidFill>
                <a:srgbClr val="FF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168478" y="2219223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單箭頭接點 3"/>
          <p:cNvCxnSpPr/>
          <p:nvPr/>
        </p:nvCxnSpPr>
        <p:spPr>
          <a:xfrm>
            <a:off x="3950889" y="5647456"/>
            <a:ext cx="0" cy="30111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3751874" y="5948570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>
            <a:off x="4356654" y="2492653"/>
            <a:ext cx="0" cy="345591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725846" y="5559785"/>
            <a:ext cx="1199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Offset(RB)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12RB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30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 err="1">
                <a:solidFill>
                  <a:srgbClr val="FF0000"/>
                </a:solidFill>
              </a:rPr>
              <a:t>scs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12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21585" y="3819994"/>
            <a:ext cx="1331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CORESET 0(24 RB)</a:t>
            </a:r>
          </a:p>
          <a:p>
            <a:r>
              <a:rPr lang="en-US" altLang="zh-TW" sz="1200" dirty="0"/>
              <a:t>CS0 is within the bandwidth part </a:t>
            </a:r>
            <a:endParaRPr lang="zh-TW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5874294" y="4137106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3603840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245325" y="6133023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 *12*15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980411" y="6488668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3554700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173493" y="5855621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26*12*15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173493" y="5337711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4</a:t>
            </a:r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>
                <a:solidFill>
                  <a:srgbClr val="FF00FF"/>
                </a:solidFill>
              </a:rPr>
              <a:t>*15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149094" y="4324831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10*12*30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10080" y="3317101"/>
            <a:ext cx="123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Offset(RB)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48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RB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30 </a:t>
            </a:r>
            <a:r>
              <a:rPr lang="en-US" altLang="zh-TW" sz="1200" dirty="0" err="1">
                <a:solidFill>
                  <a:srgbClr val="FF0000"/>
                </a:solidFill>
              </a:rPr>
              <a:t>scs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12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01688" y="3635328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3563040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446106" y="5517927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3555060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495359" y="2241925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3572340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252115" y="2057799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3652980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284401" y="5793695"/>
            <a:ext cx="108234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3554700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482113" y="3199907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494109" y="4691333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04367" y="5627889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3559380</a:t>
            </a:r>
            <a:endParaRPr lang="zh-TW" altLang="en-US" dirty="0"/>
          </a:p>
        </p:txBody>
      </p:sp>
      <p:cxnSp>
        <p:nvCxnSpPr>
          <p:cNvPr id="24" name="直線接點 23"/>
          <p:cNvCxnSpPr/>
          <p:nvPr/>
        </p:nvCxnSpPr>
        <p:spPr>
          <a:xfrm>
            <a:off x="2800701" y="5671136"/>
            <a:ext cx="11208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7314866" y="2778259"/>
            <a:ext cx="52026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&gt;3554700&lt;/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&gt;636980&lt;/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&gt;3563040&lt;/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&gt;637536&lt;/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4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400" dirty="0"/>
          </a:p>
          <a:p>
            <a:r>
              <a:rPr lang="zh-TW" altLang="zh-TW" sz="1400" dirty="0">
                <a:solidFill>
                  <a:schemeClr val="accent2"/>
                </a:solidFill>
              </a:rPr>
              <a:t>  </a:t>
            </a:r>
            <a:r>
              <a:rPr lang="zh-TW" altLang="en-US" sz="1400" dirty="0">
                <a:solidFill>
                  <a:schemeClr val="accent2"/>
                </a:solidFill>
              </a:rPr>
              <a:t>               </a:t>
            </a:r>
            <a:r>
              <a:rPr lang="zh-TW" altLang="zh-TW" sz="14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400" dirty="0">
                <a:solidFill>
                  <a:schemeClr val="accent2"/>
                </a:solidFill>
              </a:rPr>
              <a:t>3603840&lt;/</a:t>
            </a:r>
            <a:r>
              <a:rPr lang="en-US" altLang="zh-TW" sz="14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r>
              <a:rPr lang="zh-TW" altLang="en-US" sz="14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400" dirty="0">
                <a:solidFill>
                  <a:schemeClr val="accent2"/>
                </a:solidFill>
              </a:rPr>
              <a:t>&lt;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</a:t>
            </a:r>
            <a:endParaRPr lang="zh-TW" alt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836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15376</TotalTime>
  <Words>39490</Words>
  <Application>Microsoft Office PowerPoint</Application>
  <PresentationFormat>寬螢幕</PresentationFormat>
  <Paragraphs>6371</Paragraphs>
  <Slides>70</Slides>
  <Notes>59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77" baseType="lpstr">
      <vt:lpstr>Arial</vt:lpstr>
      <vt:lpstr>Arial</vt:lpstr>
      <vt:lpstr>Calibri</vt:lpstr>
      <vt:lpstr>Calibri Light</vt:lpstr>
      <vt:lpstr>Cambria Math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Dustin Chen</dc:creator>
  <cp:lastModifiedBy>Dustin Chen</cp:lastModifiedBy>
  <cp:revision>827</cp:revision>
  <dcterms:created xsi:type="dcterms:W3CDTF">2023-01-20T17:10:52Z</dcterms:created>
  <dcterms:modified xsi:type="dcterms:W3CDTF">2023-08-01T16:35:01Z</dcterms:modified>
</cp:coreProperties>
</file>